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75" r:id="rId2"/>
    <p:sldId id="256" r:id="rId3"/>
    <p:sldId id="260" r:id="rId4"/>
    <p:sldId id="262" r:id="rId5"/>
    <p:sldId id="261" r:id="rId6"/>
    <p:sldId id="257" r:id="rId7"/>
    <p:sldId id="258" r:id="rId8"/>
    <p:sldId id="259" r:id="rId9"/>
    <p:sldId id="266" r:id="rId10"/>
    <p:sldId id="267" r:id="rId11"/>
    <p:sldId id="268" r:id="rId12"/>
    <p:sldId id="269" r:id="rId13"/>
    <p:sldId id="264" r:id="rId14"/>
    <p:sldId id="270" r:id="rId15"/>
    <p:sldId id="271" r:id="rId16"/>
    <p:sldId id="272" r:id="rId17"/>
    <p:sldId id="273" r:id="rId18"/>
    <p:sldId id="265" r:id="rId19"/>
    <p:sldId id="274" r:id="rId20"/>
  </p:sldIdLst>
  <p:sldSz cx="13817600" cy="7772400"/>
  <p:notesSz cx="6858000" cy="9144000"/>
  <p:embeddedFontLst>
    <p:embeddedFont>
      <p:font typeface="Lexend" panose="020B0604020202020204" charset="0"/>
      <p:regular r:id="rId22"/>
      <p:bold r:id="rId23"/>
    </p:embeddedFont>
    <p:embeddedFont>
      <p:font typeface="Roboto Condensed" panose="02000000000000000000" pitchFamily="2" charset="0"/>
      <p:regular r:id="rId24"/>
      <p:bold r:id="rId25"/>
      <p:italic r:id="rId26"/>
      <p:boldItalic r:id="rId27"/>
    </p:embeddedFont>
    <p:embeddedFont>
      <p:font typeface="Roboto Light" panose="02000000000000000000" pitchFamily="2" charset="0"/>
      <p:regular r:id="rId28"/>
      <p: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userDrawn="1">
          <p15:clr>
            <a:srgbClr val="747775"/>
          </p15:clr>
        </p15:guide>
        <p15:guide id="2" pos="4352"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53" autoAdjust="0"/>
    <p:restoredTop sz="94660"/>
  </p:normalViewPr>
  <p:slideViewPr>
    <p:cSldViewPr snapToGrid="0">
      <p:cViewPr varScale="1">
        <p:scale>
          <a:sx n="90" d="100"/>
          <a:sy n="90" d="100"/>
        </p:scale>
        <p:origin x="612" y="96"/>
      </p:cViewPr>
      <p:guideLst>
        <p:guide orient="horz" pos="2448"/>
        <p:guide pos="43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801d6ee35c_0_13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801d6ee35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801d6ee35c_0_13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801d6ee35c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801d6ee35c_0_6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801d6ee35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801d6ee35c_0_8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801d6ee35c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801d6ee35c_0_14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801d6ee35c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801d6ee35c_0_10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801d6ee35c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801d6ee35c_0_9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801d6ee35c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801d6ee35c_0_7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801d6ee35c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801d6ee35c_0_11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801d6ee35c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801d6ee35c_0_1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801d6ee35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801d6ee35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801d6ee35c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801d6ee35c_0_4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801d6ee35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801d6ee35c_0_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801d6ee35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801d6ee35c_0_1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801d6ee35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801d6ee35c_0_2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801d6ee35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801d6ee35c_0_8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801d6ee35c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801d6ee35c_0_12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801d6ee35c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71026" y="1125136"/>
            <a:ext cx="12875491" cy="31017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11" name="Google Shape;11;p2"/>
          <p:cNvSpPr txBox="1">
            <a:spLocks noGrp="1"/>
          </p:cNvSpPr>
          <p:nvPr>
            <p:ph type="subTitle" idx="1"/>
          </p:nvPr>
        </p:nvSpPr>
        <p:spPr>
          <a:xfrm>
            <a:off x="471013" y="4282678"/>
            <a:ext cx="12875491" cy="1197600"/>
          </a:xfrm>
          <a:prstGeom prst="rect">
            <a:avLst/>
          </a:prstGeom>
        </p:spPr>
        <p:txBody>
          <a:bodyPr spcFirstLastPara="1" wrap="square" lIns="113100" tIns="113100" rIns="113100" bIns="113100" anchor="t" anchorCtr="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a:endParaRPr/>
          </a:p>
        </p:txBody>
      </p:sp>
      <p:sp>
        <p:nvSpPr>
          <p:cNvPr id="12" name="Google Shape;12;p2"/>
          <p:cNvSpPr txBox="1">
            <a:spLocks noGrp="1"/>
          </p:cNvSpPr>
          <p:nvPr>
            <p:ph type="sldNum" idx="12"/>
          </p:nvPr>
        </p:nvSpPr>
        <p:spPr>
          <a:xfrm>
            <a:off x="12802826" y="7046639"/>
            <a:ext cx="829188"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71013" y="1671478"/>
            <a:ext cx="12875491" cy="29670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a:spLocks noGrp="1"/>
          </p:cNvSpPr>
          <p:nvPr>
            <p:ph type="body" idx="1"/>
          </p:nvPr>
        </p:nvSpPr>
        <p:spPr>
          <a:xfrm>
            <a:off x="471013" y="4763362"/>
            <a:ext cx="12875491" cy="1965600"/>
          </a:xfrm>
          <a:prstGeom prst="rect">
            <a:avLst/>
          </a:prstGeom>
        </p:spPr>
        <p:txBody>
          <a:bodyPr spcFirstLastPara="1" wrap="square" lIns="113100" tIns="113100" rIns="113100" bIns="113100" anchor="t" anchorCtr="0">
            <a:normAutofit/>
          </a:bodyPr>
          <a:lstStyle>
            <a:lvl1pPr marL="457200" lvl="0" indent="-368300" algn="ctr">
              <a:spcBef>
                <a:spcPts val="0"/>
              </a:spcBef>
              <a:spcAft>
                <a:spcPts val="0"/>
              </a:spcAft>
              <a:buSzPts val="2200"/>
              <a:buChar char="●"/>
              <a:defRPr/>
            </a:lvl1pPr>
            <a:lvl2pPr marL="914400" lvl="1" indent="-336550" algn="ctr">
              <a:spcBef>
                <a:spcPts val="0"/>
              </a:spcBef>
              <a:spcAft>
                <a:spcPts val="0"/>
              </a:spcAft>
              <a:buSzPts val="1700"/>
              <a:buChar char="○"/>
              <a:defRPr/>
            </a:lvl2pPr>
            <a:lvl3pPr marL="1371600" lvl="2" indent="-336550" algn="ctr">
              <a:spcBef>
                <a:spcPts val="0"/>
              </a:spcBef>
              <a:spcAft>
                <a:spcPts val="0"/>
              </a:spcAft>
              <a:buSzPts val="1700"/>
              <a:buChar char="■"/>
              <a:defRPr/>
            </a:lvl3pPr>
            <a:lvl4pPr marL="1828800" lvl="3" indent="-336550" algn="ctr">
              <a:spcBef>
                <a:spcPts val="0"/>
              </a:spcBef>
              <a:spcAft>
                <a:spcPts val="0"/>
              </a:spcAft>
              <a:buSzPts val="1700"/>
              <a:buChar char="●"/>
              <a:defRPr/>
            </a:lvl4pPr>
            <a:lvl5pPr marL="2286000" lvl="4" indent="-336550" algn="ctr">
              <a:spcBef>
                <a:spcPts val="0"/>
              </a:spcBef>
              <a:spcAft>
                <a:spcPts val="0"/>
              </a:spcAft>
              <a:buSzPts val="1700"/>
              <a:buChar char="○"/>
              <a:defRPr/>
            </a:lvl5pPr>
            <a:lvl6pPr marL="2743200" lvl="5" indent="-336550" algn="ctr">
              <a:spcBef>
                <a:spcPts val="0"/>
              </a:spcBef>
              <a:spcAft>
                <a:spcPts val="0"/>
              </a:spcAft>
              <a:buSzPts val="1700"/>
              <a:buChar char="■"/>
              <a:defRPr/>
            </a:lvl6pPr>
            <a:lvl7pPr marL="3200400" lvl="6" indent="-336550" algn="ctr">
              <a:spcBef>
                <a:spcPts val="0"/>
              </a:spcBef>
              <a:spcAft>
                <a:spcPts val="0"/>
              </a:spcAft>
              <a:buSzPts val="1700"/>
              <a:buChar char="●"/>
              <a:defRPr/>
            </a:lvl7pPr>
            <a:lvl8pPr marL="3657600" lvl="7" indent="-336550" algn="ctr">
              <a:spcBef>
                <a:spcPts val="0"/>
              </a:spcBef>
              <a:spcAft>
                <a:spcPts val="0"/>
              </a:spcAft>
              <a:buSzPts val="1700"/>
              <a:buChar char="○"/>
              <a:defRPr/>
            </a:lvl8pPr>
            <a:lvl9pPr marL="4114800" lvl="8" indent="-336550" algn="ctr">
              <a:spcBef>
                <a:spcPts val="0"/>
              </a:spcBef>
              <a:spcAft>
                <a:spcPts val="0"/>
              </a:spcAft>
              <a:buSzPts val="1700"/>
              <a:buChar char="■"/>
              <a:defRPr/>
            </a:lvl9pPr>
          </a:lstStyle>
          <a:p>
            <a:endParaRPr/>
          </a:p>
        </p:txBody>
      </p:sp>
      <p:sp>
        <p:nvSpPr>
          <p:cNvPr id="47" name="Google Shape;47;p11"/>
          <p:cNvSpPr txBox="1">
            <a:spLocks noGrp="1"/>
          </p:cNvSpPr>
          <p:nvPr>
            <p:ph type="sldNum" idx="12"/>
          </p:nvPr>
        </p:nvSpPr>
        <p:spPr>
          <a:xfrm>
            <a:off x="12802826" y="7046639"/>
            <a:ext cx="829188"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2802826" y="7046639"/>
            <a:ext cx="829188"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71013" y="3250173"/>
            <a:ext cx="12875491" cy="1272000"/>
          </a:xfrm>
          <a:prstGeom prst="rect">
            <a:avLst/>
          </a:prstGeom>
        </p:spPr>
        <p:txBody>
          <a:bodyPr spcFirstLastPara="1" wrap="square" lIns="113100" tIns="113100" rIns="113100" bIns="113100" anchor="ctr" anchorCtr="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15" name="Google Shape;15;p3"/>
          <p:cNvSpPr txBox="1">
            <a:spLocks noGrp="1"/>
          </p:cNvSpPr>
          <p:nvPr>
            <p:ph type="sldNum" idx="12"/>
          </p:nvPr>
        </p:nvSpPr>
        <p:spPr>
          <a:xfrm>
            <a:off x="12802826" y="7046639"/>
            <a:ext cx="829188"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71013" y="672482"/>
            <a:ext cx="12875491"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Google Shape;18;p4"/>
          <p:cNvSpPr txBox="1">
            <a:spLocks noGrp="1"/>
          </p:cNvSpPr>
          <p:nvPr>
            <p:ph type="body" idx="1"/>
          </p:nvPr>
        </p:nvSpPr>
        <p:spPr>
          <a:xfrm>
            <a:off x="471013" y="1741518"/>
            <a:ext cx="12875491" cy="5162700"/>
          </a:xfrm>
          <a:prstGeom prst="rect">
            <a:avLst/>
          </a:prstGeom>
        </p:spPr>
        <p:txBody>
          <a:bodyPr spcFirstLastPara="1" wrap="square" lIns="113100" tIns="113100" rIns="113100" bIns="113100" anchor="t" anchorCtr="0">
            <a:normAutofit/>
          </a:bodyPr>
          <a:lstStyle>
            <a:lvl1pPr marL="457200" lvl="0" indent="-368300">
              <a:spcBef>
                <a:spcPts val="0"/>
              </a:spcBef>
              <a:spcAft>
                <a:spcPts val="0"/>
              </a:spcAft>
              <a:buSzPts val="22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19" name="Google Shape;19;p4"/>
          <p:cNvSpPr txBox="1">
            <a:spLocks noGrp="1"/>
          </p:cNvSpPr>
          <p:nvPr>
            <p:ph type="sldNum" idx="12"/>
          </p:nvPr>
        </p:nvSpPr>
        <p:spPr>
          <a:xfrm>
            <a:off x="12802826" y="7046639"/>
            <a:ext cx="829188"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71013" y="672482"/>
            <a:ext cx="12875491"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2" name="Google Shape;22;p5"/>
          <p:cNvSpPr txBox="1">
            <a:spLocks noGrp="1"/>
          </p:cNvSpPr>
          <p:nvPr>
            <p:ph type="body" idx="1"/>
          </p:nvPr>
        </p:nvSpPr>
        <p:spPr>
          <a:xfrm>
            <a:off x="471013" y="1741518"/>
            <a:ext cx="6044170" cy="5162700"/>
          </a:xfrm>
          <a:prstGeom prst="rect">
            <a:avLst/>
          </a:prstGeom>
        </p:spPr>
        <p:txBody>
          <a:bodyPr spcFirstLastPara="1" wrap="square" lIns="113100" tIns="113100" rIns="113100" bIns="113100" anchor="t" anchorCtr="0">
            <a:norm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3" name="Google Shape;23;p5"/>
          <p:cNvSpPr txBox="1">
            <a:spLocks noGrp="1"/>
          </p:cNvSpPr>
          <p:nvPr>
            <p:ph type="body" idx="2"/>
          </p:nvPr>
        </p:nvSpPr>
        <p:spPr>
          <a:xfrm>
            <a:off x="7302293" y="1741518"/>
            <a:ext cx="6044170" cy="5162700"/>
          </a:xfrm>
          <a:prstGeom prst="rect">
            <a:avLst/>
          </a:prstGeom>
        </p:spPr>
        <p:txBody>
          <a:bodyPr spcFirstLastPara="1" wrap="square" lIns="113100" tIns="113100" rIns="113100" bIns="113100" anchor="t" anchorCtr="0">
            <a:norm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4" name="Google Shape;24;p5"/>
          <p:cNvSpPr txBox="1">
            <a:spLocks noGrp="1"/>
          </p:cNvSpPr>
          <p:nvPr>
            <p:ph type="sldNum" idx="12"/>
          </p:nvPr>
        </p:nvSpPr>
        <p:spPr>
          <a:xfrm>
            <a:off x="12802826" y="7046639"/>
            <a:ext cx="829188"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71013" y="672482"/>
            <a:ext cx="12875491"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 name="Google Shape;27;p6"/>
          <p:cNvSpPr txBox="1">
            <a:spLocks noGrp="1"/>
          </p:cNvSpPr>
          <p:nvPr>
            <p:ph type="sldNum" idx="12"/>
          </p:nvPr>
        </p:nvSpPr>
        <p:spPr>
          <a:xfrm>
            <a:off x="12802826" y="7046639"/>
            <a:ext cx="829188"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71013" y="839573"/>
            <a:ext cx="4243200" cy="1141800"/>
          </a:xfrm>
          <a:prstGeom prst="rect">
            <a:avLst/>
          </a:prstGeom>
        </p:spPr>
        <p:txBody>
          <a:bodyPr spcFirstLastPara="1" wrap="square" lIns="113100" tIns="113100" rIns="113100" bIns="113100"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471013" y="2099840"/>
            <a:ext cx="4243200" cy="4804500"/>
          </a:xfrm>
          <a:prstGeom prst="rect">
            <a:avLst/>
          </a:prstGeom>
        </p:spPr>
        <p:txBody>
          <a:bodyPr spcFirstLastPara="1" wrap="square" lIns="113100" tIns="113100" rIns="113100" bIns="113100" anchor="t" anchorCtr="0">
            <a:norm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31" name="Google Shape;31;p7"/>
          <p:cNvSpPr txBox="1">
            <a:spLocks noGrp="1"/>
          </p:cNvSpPr>
          <p:nvPr>
            <p:ph type="sldNum" idx="12"/>
          </p:nvPr>
        </p:nvSpPr>
        <p:spPr>
          <a:xfrm>
            <a:off x="12802826" y="7046639"/>
            <a:ext cx="829188"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740822" y="680227"/>
            <a:ext cx="9622618" cy="6181800"/>
          </a:xfrm>
          <a:prstGeom prst="rect">
            <a:avLst/>
          </a:prstGeom>
        </p:spPr>
        <p:txBody>
          <a:bodyPr spcFirstLastPara="1" wrap="square" lIns="113100" tIns="113100" rIns="113100" bIns="113100" anchor="ctr" anchorCtr="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a:endParaRPr/>
          </a:p>
        </p:txBody>
      </p:sp>
      <p:sp>
        <p:nvSpPr>
          <p:cNvPr id="34" name="Google Shape;34;p8"/>
          <p:cNvSpPr txBox="1">
            <a:spLocks noGrp="1"/>
          </p:cNvSpPr>
          <p:nvPr>
            <p:ph type="sldNum" idx="12"/>
          </p:nvPr>
        </p:nvSpPr>
        <p:spPr>
          <a:xfrm>
            <a:off x="12802826" y="7046639"/>
            <a:ext cx="829188"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908800" y="-189"/>
            <a:ext cx="6908800" cy="7772400"/>
          </a:xfrm>
          <a:prstGeom prst="rect">
            <a:avLst/>
          </a:pr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400"/>
          </a:p>
        </p:txBody>
      </p:sp>
      <p:sp>
        <p:nvSpPr>
          <p:cNvPr id="37" name="Google Shape;37;p9"/>
          <p:cNvSpPr txBox="1">
            <a:spLocks noGrp="1"/>
          </p:cNvSpPr>
          <p:nvPr>
            <p:ph type="title"/>
          </p:nvPr>
        </p:nvSpPr>
        <p:spPr>
          <a:xfrm>
            <a:off x="401200" y="1863464"/>
            <a:ext cx="6112582" cy="22398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 name="Google Shape;38;p9"/>
          <p:cNvSpPr txBox="1">
            <a:spLocks noGrp="1"/>
          </p:cNvSpPr>
          <p:nvPr>
            <p:ph type="subTitle" idx="1"/>
          </p:nvPr>
        </p:nvSpPr>
        <p:spPr>
          <a:xfrm>
            <a:off x="401200" y="4235758"/>
            <a:ext cx="6112582" cy="1866300"/>
          </a:xfrm>
          <a:prstGeom prst="rect">
            <a:avLst/>
          </a:prstGeom>
        </p:spPr>
        <p:txBody>
          <a:bodyPr spcFirstLastPara="1" wrap="square" lIns="113100" tIns="113100" rIns="113100" bIns="113100" anchor="t" anchorCtr="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39" name="Google Shape;39;p9"/>
          <p:cNvSpPr txBox="1">
            <a:spLocks noGrp="1"/>
          </p:cNvSpPr>
          <p:nvPr>
            <p:ph type="body" idx="2"/>
          </p:nvPr>
        </p:nvSpPr>
        <p:spPr>
          <a:xfrm>
            <a:off x="7464134" y="1094158"/>
            <a:ext cx="5798133" cy="5583600"/>
          </a:xfrm>
          <a:prstGeom prst="rect">
            <a:avLst/>
          </a:prstGeom>
        </p:spPr>
        <p:txBody>
          <a:bodyPr spcFirstLastPara="1" wrap="square" lIns="113100" tIns="113100" rIns="113100" bIns="113100" anchor="ctr" anchorCtr="0">
            <a:normAutofit/>
          </a:bodyPr>
          <a:lstStyle>
            <a:lvl1pPr marL="457200" lvl="0" indent="-368300">
              <a:spcBef>
                <a:spcPts val="0"/>
              </a:spcBef>
              <a:spcAft>
                <a:spcPts val="0"/>
              </a:spcAft>
              <a:buSzPts val="22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40" name="Google Shape;40;p9"/>
          <p:cNvSpPr txBox="1">
            <a:spLocks noGrp="1"/>
          </p:cNvSpPr>
          <p:nvPr>
            <p:ph type="sldNum" idx="12"/>
          </p:nvPr>
        </p:nvSpPr>
        <p:spPr>
          <a:xfrm>
            <a:off x="12802826" y="7046639"/>
            <a:ext cx="829188"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71013" y="6392869"/>
            <a:ext cx="9065018" cy="914400"/>
          </a:xfrm>
          <a:prstGeom prst="rect">
            <a:avLst/>
          </a:prstGeom>
        </p:spPr>
        <p:txBody>
          <a:bodyPr spcFirstLastPara="1" wrap="square" lIns="113100" tIns="113100" rIns="113100" bIns="113100" anchor="ctr" anchorCtr="0">
            <a:normAutofit/>
          </a:bodyPr>
          <a:lstStyle>
            <a:lvl1pPr marL="457200" lvl="0" indent="-228600">
              <a:lnSpc>
                <a:spcPct val="100000"/>
              </a:lnSpc>
              <a:spcBef>
                <a:spcPts val="0"/>
              </a:spcBef>
              <a:spcAft>
                <a:spcPts val="0"/>
              </a:spcAft>
              <a:buSzPts val="2200"/>
              <a:buNone/>
              <a:defRPr/>
            </a:lvl1pPr>
          </a:lstStyle>
          <a:p>
            <a:endParaRPr/>
          </a:p>
        </p:txBody>
      </p:sp>
      <p:sp>
        <p:nvSpPr>
          <p:cNvPr id="43" name="Google Shape;43;p10"/>
          <p:cNvSpPr txBox="1">
            <a:spLocks noGrp="1"/>
          </p:cNvSpPr>
          <p:nvPr>
            <p:ph type="sldNum" idx="12"/>
          </p:nvPr>
        </p:nvSpPr>
        <p:spPr>
          <a:xfrm>
            <a:off x="12802826" y="7046639"/>
            <a:ext cx="829188"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013" y="672482"/>
            <a:ext cx="12875491" cy="865500"/>
          </a:xfrm>
          <a:prstGeom prst="rect">
            <a:avLst/>
          </a:prstGeom>
          <a:noFill/>
          <a:ln>
            <a:noFill/>
          </a:ln>
        </p:spPr>
        <p:txBody>
          <a:bodyPr spcFirstLastPara="1" wrap="square" lIns="113100" tIns="113100" rIns="113100" bIns="113100" anchor="t" anchorCtr="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dirty="0"/>
          </a:p>
        </p:txBody>
      </p:sp>
      <p:sp>
        <p:nvSpPr>
          <p:cNvPr id="7" name="Google Shape;7;p1"/>
          <p:cNvSpPr txBox="1">
            <a:spLocks noGrp="1"/>
          </p:cNvSpPr>
          <p:nvPr>
            <p:ph type="body" idx="1"/>
          </p:nvPr>
        </p:nvSpPr>
        <p:spPr>
          <a:xfrm>
            <a:off x="471013" y="1741518"/>
            <a:ext cx="12875491" cy="5162700"/>
          </a:xfrm>
          <a:prstGeom prst="rect">
            <a:avLst/>
          </a:prstGeom>
          <a:noFill/>
          <a:ln>
            <a:noFill/>
          </a:ln>
        </p:spPr>
        <p:txBody>
          <a:bodyPr spcFirstLastPara="1" wrap="square" lIns="113100" tIns="113100" rIns="113100" bIns="113100" anchor="t" anchorCtr="0">
            <a:normAutofit/>
          </a:bodyPr>
          <a:lstStyle>
            <a:lvl1pPr marL="457200" lvl="0" indent="-368300">
              <a:lnSpc>
                <a:spcPct val="115000"/>
              </a:lnSpc>
              <a:spcBef>
                <a:spcPts val="0"/>
              </a:spcBef>
              <a:spcAft>
                <a:spcPts val="0"/>
              </a:spcAft>
              <a:buClr>
                <a:schemeClr val="dk2"/>
              </a:buClr>
              <a:buSzPts val="2200"/>
              <a:buChar char="●"/>
              <a:defRPr sz="2200">
                <a:solidFill>
                  <a:schemeClr val="dk2"/>
                </a:solidFill>
              </a:defRPr>
            </a:lvl1pPr>
            <a:lvl2pPr marL="914400" lvl="1" indent="-336550">
              <a:lnSpc>
                <a:spcPct val="115000"/>
              </a:lnSpc>
              <a:spcBef>
                <a:spcPts val="0"/>
              </a:spcBef>
              <a:spcAft>
                <a:spcPts val="0"/>
              </a:spcAft>
              <a:buClr>
                <a:schemeClr val="dk2"/>
              </a:buClr>
              <a:buSzPts val="1700"/>
              <a:buChar char="○"/>
              <a:defRPr sz="1700">
                <a:solidFill>
                  <a:schemeClr val="dk2"/>
                </a:solidFill>
              </a:defRPr>
            </a:lvl2pPr>
            <a:lvl3pPr marL="1371600" lvl="2" indent="-336550">
              <a:lnSpc>
                <a:spcPct val="115000"/>
              </a:lnSpc>
              <a:spcBef>
                <a:spcPts val="0"/>
              </a:spcBef>
              <a:spcAft>
                <a:spcPts val="0"/>
              </a:spcAft>
              <a:buClr>
                <a:schemeClr val="dk2"/>
              </a:buClr>
              <a:buSzPts val="1700"/>
              <a:buChar char="■"/>
              <a:defRPr sz="1700">
                <a:solidFill>
                  <a:schemeClr val="dk2"/>
                </a:solidFill>
              </a:defRPr>
            </a:lvl3pPr>
            <a:lvl4pPr marL="1828800" lvl="3" indent="-336550">
              <a:lnSpc>
                <a:spcPct val="115000"/>
              </a:lnSpc>
              <a:spcBef>
                <a:spcPts val="0"/>
              </a:spcBef>
              <a:spcAft>
                <a:spcPts val="0"/>
              </a:spcAft>
              <a:buClr>
                <a:schemeClr val="dk2"/>
              </a:buClr>
              <a:buSzPts val="1700"/>
              <a:buChar char="●"/>
              <a:defRPr sz="1700">
                <a:solidFill>
                  <a:schemeClr val="dk2"/>
                </a:solidFill>
              </a:defRPr>
            </a:lvl4pPr>
            <a:lvl5pPr marL="2286000" lvl="4" indent="-336550">
              <a:lnSpc>
                <a:spcPct val="115000"/>
              </a:lnSpc>
              <a:spcBef>
                <a:spcPts val="0"/>
              </a:spcBef>
              <a:spcAft>
                <a:spcPts val="0"/>
              </a:spcAft>
              <a:buClr>
                <a:schemeClr val="dk2"/>
              </a:buClr>
              <a:buSzPts val="1700"/>
              <a:buChar char="○"/>
              <a:defRPr sz="1700">
                <a:solidFill>
                  <a:schemeClr val="dk2"/>
                </a:solidFill>
              </a:defRPr>
            </a:lvl5pPr>
            <a:lvl6pPr marL="2743200" lvl="5" indent="-336550">
              <a:lnSpc>
                <a:spcPct val="115000"/>
              </a:lnSpc>
              <a:spcBef>
                <a:spcPts val="0"/>
              </a:spcBef>
              <a:spcAft>
                <a:spcPts val="0"/>
              </a:spcAft>
              <a:buClr>
                <a:schemeClr val="dk2"/>
              </a:buClr>
              <a:buSzPts val="1700"/>
              <a:buChar char="■"/>
              <a:defRPr sz="1700">
                <a:solidFill>
                  <a:schemeClr val="dk2"/>
                </a:solidFill>
              </a:defRPr>
            </a:lvl6pPr>
            <a:lvl7pPr marL="3200400" lvl="6" indent="-336550">
              <a:lnSpc>
                <a:spcPct val="115000"/>
              </a:lnSpc>
              <a:spcBef>
                <a:spcPts val="0"/>
              </a:spcBef>
              <a:spcAft>
                <a:spcPts val="0"/>
              </a:spcAft>
              <a:buClr>
                <a:schemeClr val="dk2"/>
              </a:buClr>
              <a:buSzPts val="1700"/>
              <a:buChar char="●"/>
              <a:defRPr sz="1700">
                <a:solidFill>
                  <a:schemeClr val="dk2"/>
                </a:solidFill>
              </a:defRPr>
            </a:lvl7pPr>
            <a:lvl8pPr marL="3657600" lvl="7" indent="-336550">
              <a:lnSpc>
                <a:spcPct val="115000"/>
              </a:lnSpc>
              <a:spcBef>
                <a:spcPts val="0"/>
              </a:spcBef>
              <a:spcAft>
                <a:spcPts val="0"/>
              </a:spcAft>
              <a:buClr>
                <a:schemeClr val="dk2"/>
              </a:buClr>
              <a:buSzPts val="1700"/>
              <a:buChar char="○"/>
              <a:defRPr sz="1700">
                <a:solidFill>
                  <a:schemeClr val="dk2"/>
                </a:solidFill>
              </a:defRPr>
            </a:lvl8pPr>
            <a:lvl9pPr marL="4114800" lvl="8" indent="-336550">
              <a:lnSpc>
                <a:spcPct val="115000"/>
              </a:lnSpc>
              <a:spcBef>
                <a:spcPts val="0"/>
              </a:spcBef>
              <a:spcAft>
                <a:spcPts val="0"/>
              </a:spcAft>
              <a:buClr>
                <a:schemeClr val="dk2"/>
              </a:buClr>
              <a:buSzPts val="1700"/>
              <a:buChar char="■"/>
              <a:defRPr sz="1700">
                <a:solidFill>
                  <a:schemeClr val="dk2"/>
                </a:solidFill>
              </a:defRPr>
            </a:lvl9pPr>
          </a:lstStyle>
          <a:p>
            <a:endParaRPr dirty="0"/>
          </a:p>
        </p:txBody>
      </p:sp>
      <p:sp>
        <p:nvSpPr>
          <p:cNvPr id="8" name="Google Shape;8;p1"/>
          <p:cNvSpPr txBox="1">
            <a:spLocks noGrp="1"/>
          </p:cNvSpPr>
          <p:nvPr>
            <p:ph type="sldNum" idx="12"/>
          </p:nvPr>
        </p:nvSpPr>
        <p:spPr>
          <a:xfrm>
            <a:off x="12802826" y="7046639"/>
            <a:ext cx="829188" cy="594900"/>
          </a:xfrm>
          <a:prstGeom prst="rect">
            <a:avLst/>
          </a:prstGeom>
          <a:noFill/>
          <a:ln>
            <a:noFill/>
          </a:ln>
        </p:spPr>
        <p:txBody>
          <a:bodyPr spcFirstLastPara="1" wrap="square" lIns="113100" tIns="113100" rIns="113100" bIns="113100" anchor="ctr" anchorCtr="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accent1">
              <a:lumMod val="50000"/>
            </a:schemeClr>
          </a:solidFill>
          <a:latin typeface="Roboto Condensed" panose="02000000000000000000" pitchFamily="2" charset="0"/>
          <a:ea typeface="Roboto Condensed" panose="020000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accent1">
              <a:lumMod val="50000"/>
            </a:schemeClr>
          </a:solidFill>
          <a:latin typeface="Roboto Light" panose="02000000000000000000" pitchFamily="2" charset="0"/>
          <a:ea typeface="Roboto Light" panose="020000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7EC2-785B-5145-E096-44A76F6B7619}"/>
              </a:ext>
            </a:extLst>
          </p:cNvPr>
          <p:cNvSpPr>
            <a:spLocks noGrp="1"/>
          </p:cNvSpPr>
          <p:nvPr>
            <p:ph type="ctrTitle"/>
          </p:nvPr>
        </p:nvSpPr>
        <p:spPr/>
        <p:txBody>
          <a:bodyPr/>
          <a:lstStyle/>
          <a:p>
            <a:r>
              <a:rPr lang="en-US" dirty="0">
                <a:solidFill>
                  <a:schemeClr val="accent1">
                    <a:lumMod val="50000"/>
                  </a:schemeClr>
                </a:solidFill>
              </a:rPr>
              <a:t>A Guide to Writing a Teachers Institute of Philadelphia Curriculum Unit</a:t>
            </a:r>
          </a:p>
        </p:txBody>
      </p:sp>
      <p:sp>
        <p:nvSpPr>
          <p:cNvPr id="3" name="Subtitle 2">
            <a:extLst>
              <a:ext uri="{FF2B5EF4-FFF2-40B4-BE49-F238E27FC236}">
                <a16:creationId xmlns:a16="http://schemas.microsoft.com/office/drawing/2014/main" id="{E5C9534E-2061-2930-426A-1FD12084E80D}"/>
              </a:ext>
            </a:extLst>
          </p:cNvPr>
          <p:cNvSpPr>
            <a:spLocks noGrp="1"/>
          </p:cNvSpPr>
          <p:nvPr>
            <p:ph type="subTitle" idx="1"/>
          </p:nvPr>
        </p:nvSpPr>
        <p:spPr/>
        <p:txBody>
          <a:bodyPr/>
          <a:lstStyle/>
          <a:p>
            <a:r>
              <a:rPr lang="en-US" dirty="0"/>
              <a:t>Alima McKnight, Richmond School</a:t>
            </a:r>
          </a:p>
        </p:txBody>
      </p:sp>
      <p:pic>
        <p:nvPicPr>
          <p:cNvPr id="7" name="Picture 6" descr="A blue and white rectangles&#10;&#10;Description automatically generated">
            <a:extLst>
              <a:ext uri="{FF2B5EF4-FFF2-40B4-BE49-F238E27FC236}">
                <a16:creationId xmlns:a16="http://schemas.microsoft.com/office/drawing/2014/main" id="{67FA6B75-47BA-0E2C-0081-F2943FCBFA13}"/>
              </a:ext>
            </a:extLst>
          </p:cNvPr>
          <p:cNvPicPr>
            <a:picLocks noChangeAspect="1"/>
          </p:cNvPicPr>
          <p:nvPr/>
        </p:nvPicPr>
        <p:blipFill>
          <a:blip r:embed="rId2"/>
          <a:stretch>
            <a:fillRect/>
          </a:stretch>
        </p:blipFill>
        <p:spPr>
          <a:xfrm>
            <a:off x="5623510" y="6082530"/>
            <a:ext cx="2048528" cy="912049"/>
          </a:xfrm>
          <a:prstGeom prst="rect">
            <a:avLst/>
          </a:prstGeom>
        </p:spPr>
      </p:pic>
    </p:spTree>
    <p:extLst>
      <p:ext uri="{BB962C8B-B14F-4D97-AF65-F5344CB8AC3E}">
        <p14:creationId xmlns:p14="http://schemas.microsoft.com/office/powerpoint/2010/main" val="4116851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p:nvPr/>
        </p:nvSpPr>
        <p:spPr>
          <a:xfrm>
            <a:off x="1879600" y="59700"/>
            <a:ext cx="7369500" cy="400200"/>
          </a:xfrm>
          <a:prstGeom prst="rect">
            <a:avLst/>
          </a:prstGeom>
          <a:noFill/>
          <a:ln>
            <a:noFill/>
          </a:ln>
        </p:spPr>
        <p:txBody>
          <a:bodyPr spcFirstLastPara="1" wrap="square" lIns="91425" tIns="91425" rIns="91425" bIns="91425" anchor="t" anchorCtr="0">
            <a:spAutoFit/>
          </a:bodyPr>
          <a:lstStyle/>
          <a:p>
            <a:endParaRPr/>
          </a:p>
        </p:txBody>
      </p:sp>
      <p:pic>
        <p:nvPicPr>
          <p:cNvPr id="131" name="Google Shape;131;p24" descr="PDF] Effective Teaching Strategies and Student Engagement: Students with  Learning Disabilities | Semantic Scholar"/>
          <p:cNvPicPr preferRelativeResize="0"/>
          <p:nvPr/>
        </p:nvPicPr>
        <p:blipFill rotWithShape="1">
          <a:blip r:embed="rId3">
            <a:alphaModFix/>
          </a:blip>
          <a:srcRect t="1989"/>
          <a:stretch/>
        </p:blipFill>
        <p:spPr>
          <a:xfrm>
            <a:off x="6699492" y="259800"/>
            <a:ext cx="5238508" cy="6613451"/>
          </a:xfrm>
          <a:prstGeom prst="rect">
            <a:avLst/>
          </a:prstGeom>
          <a:noFill/>
          <a:ln>
            <a:noFill/>
          </a:ln>
        </p:spPr>
      </p:pic>
      <p:sp>
        <p:nvSpPr>
          <p:cNvPr id="2" name="Google Shape;130;p24">
            <a:extLst>
              <a:ext uri="{FF2B5EF4-FFF2-40B4-BE49-F238E27FC236}">
                <a16:creationId xmlns:a16="http://schemas.microsoft.com/office/drawing/2014/main" id="{87951DD1-F5AF-3C6A-59C5-E908EF21F797}"/>
              </a:ext>
            </a:extLst>
          </p:cNvPr>
          <p:cNvSpPr txBox="1"/>
          <p:nvPr/>
        </p:nvSpPr>
        <p:spPr>
          <a:xfrm>
            <a:off x="954049" y="0"/>
            <a:ext cx="3918600" cy="3877954"/>
          </a:xfrm>
          <a:prstGeom prst="rect">
            <a:avLst/>
          </a:prstGeom>
          <a:noFill/>
          <a:ln>
            <a:noFill/>
          </a:ln>
        </p:spPr>
        <p:txBody>
          <a:bodyPr spcFirstLastPara="1" wrap="square" lIns="91425" tIns="91425" rIns="91425" bIns="91425" anchor="t" anchorCtr="0">
            <a:spAutoFit/>
          </a:bodyPr>
          <a:lstStyle/>
          <a:p>
            <a:pPr>
              <a:lnSpc>
                <a:spcPct val="200000"/>
              </a:lnSpc>
            </a:pPr>
            <a:r>
              <a:rPr lang="en"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rPr>
              <a:t>Step 3: Narrative</a:t>
            </a:r>
            <a:endParaRPr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endParaRPr>
          </a:p>
          <a:p>
            <a:endParaRPr sz="2400" dirty="0">
              <a:latin typeface="Lexend"/>
              <a:ea typeface="Lexend"/>
              <a:cs typeface="Lexend"/>
              <a:sym typeface="Lexend"/>
            </a:endParaRPr>
          </a:p>
          <a:p>
            <a:pPr>
              <a:lnSpc>
                <a:spcPct val="200000"/>
              </a:lnSpc>
            </a:pPr>
            <a:r>
              <a:rPr lang="en" sz="2400" dirty="0">
                <a:latin typeface="Roboto Light" panose="02000000000000000000" pitchFamily="2" charset="0"/>
                <a:ea typeface="Roboto Light" panose="02000000000000000000" pitchFamily="2" charset="0"/>
                <a:cs typeface="Lexend"/>
                <a:sym typeface="Lexend"/>
              </a:rPr>
              <a:t>Teaching strategies: examples; describe in detail in your unit </a:t>
            </a:r>
            <a:endParaRPr sz="2400" dirty="0">
              <a:latin typeface="Roboto Light" panose="02000000000000000000" pitchFamily="2" charset="0"/>
              <a:ea typeface="Roboto Light" panose="02000000000000000000" pitchFamily="2" charset="0"/>
              <a:cs typeface="Lexend"/>
              <a:sym typeface="Lexe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p:nvPr/>
        </p:nvSpPr>
        <p:spPr>
          <a:xfrm>
            <a:off x="1879600" y="59700"/>
            <a:ext cx="7369500" cy="400200"/>
          </a:xfrm>
          <a:prstGeom prst="rect">
            <a:avLst/>
          </a:prstGeom>
          <a:noFill/>
          <a:ln>
            <a:noFill/>
          </a:ln>
        </p:spPr>
        <p:txBody>
          <a:bodyPr spcFirstLastPara="1" wrap="square" lIns="91425" tIns="91425" rIns="91425" bIns="91425" anchor="t" anchorCtr="0">
            <a:spAutoFit/>
          </a:bodyPr>
          <a:lstStyle/>
          <a:p>
            <a:endParaRPr/>
          </a:p>
        </p:txBody>
      </p:sp>
      <p:pic>
        <p:nvPicPr>
          <p:cNvPr id="138" name="Google Shape;138;p25"/>
          <p:cNvPicPr preferRelativeResize="0"/>
          <p:nvPr/>
        </p:nvPicPr>
        <p:blipFill>
          <a:blip r:embed="rId3">
            <a:alphaModFix/>
          </a:blip>
          <a:stretch>
            <a:fillRect/>
          </a:stretch>
        </p:blipFill>
        <p:spPr>
          <a:xfrm>
            <a:off x="6459499" y="956201"/>
            <a:ext cx="5478499" cy="5089175"/>
          </a:xfrm>
          <a:prstGeom prst="rect">
            <a:avLst/>
          </a:prstGeom>
          <a:noFill/>
          <a:ln>
            <a:noFill/>
          </a:ln>
        </p:spPr>
      </p:pic>
      <p:sp>
        <p:nvSpPr>
          <p:cNvPr id="3" name="Google Shape;130;p24">
            <a:extLst>
              <a:ext uri="{FF2B5EF4-FFF2-40B4-BE49-F238E27FC236}">
                <a16:creationId xmlns:a16="http://schemas.microsoft.com/office/drawing/2014/main" id="{206DA229-0F1A-C400-810E-3457E8EC51AD}"/>
              </a:ext>
            </a:extLst>
          </p:cNvPr>
          <p:cNvSpPr txBox="1"/>
          <p:nvPr/>
        </p:nvSpPr>
        <p:spPr>
          <a:xfrm>
            <a:off x="954049" y="0"/>
            <a:ext cx="3918600" cy="3877954"/>
          </a:xfrm>
          <a:prstGeom prst="rect">
            <a:avLst/>
          </a:prstGeom>
          <a:noFill/>
          <a:ln>
            <a:noFill/>
          </a:ln>
        </p:spPr>
        <p:txBody>
          <a:bodyPr spcFirstLastPara="1" wrap="square" lIns="91425" tIns="91425" rIns="91425" bIns="91425" anchor="t" anchorCtr="0">
            <a:spAutoFit/>
          </a:bodyPr>
          <a:lstStyle/>
          <a:p>
            <a:pPr>
              <a:lnSpc>
                <a:spcPct val="200000"/>
              </a:lnSpc>
            </a:pPr>
            <a:r>
              <a:rPr lang="en"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rPr>
              <a:t>Step 3: Narrative</a:t>
            </a:r>
            <a:endParaRPr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endParaRPr>
          </a:p>
          <a:p>
            <a:endParaRPr sz="2400" dirty="0">
              <a:latin typeface="Lexend"/>
              <a:ea typeface="Lexend"/>
              <a:cs typeface="Lexend"/>
              <a:sym typeface="Lexend"/>
            </a:endParaRPr>
          </a:p>
          <a:p>
            <a:pPr>
              <a:lnSpc>
                <a:spcPct val="200000"/>
              </a:lnSpc>
            </a:pPr>
            <a:r>
              <a:rPr lang="en" sz="2400" dirty="0">
                <a:latin typeface="Roboto Light" panose="02000000000000000000" pitchFamily="2" charset="0"/>
                <a:ea typeface="Roboto Light" panose="02000000000000000000" pitchFamily="2" charset="0"/>
                <a:cs typeface="Lexend"/>
                <a:sym typeface="Lexend"/>
              </a:rPr>
              <a:t>Teaching strategies: examples; describe in detail in your unit </a:t>
            </a:r>
            <a:endParaRPr sz="2400" dirty="0">
              <a:latin typeface="Roboto Light" panose="02000000000000000000" pitchFamily="2" charset="0"/>
              <a:ea typeface="Roboto Light" panose="02000000000000000000" pitchFamily="2" charset="0"/>
              <a:cs typeface="Lexend"/>
              <a:sym typeface="Lexe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6"/>
          <p:cNvPicPr preferRelativeResize="0"/>
          <p:nvPr/>
        </p:nvPicPr>
        <p:blipFill>
          <a:blip r:embed="rId3">
            <a:alphaModFix/>
          </a:blip>
          <a:stretch>
            <a:fillRect/>
          </a:stretch>
        </p:blipFill>
        <p:spPr>
          <a:xfrm>
            <a:off x="4557410" y="-193850"/>
            <a:ext cx="8286251" cy="8342426"/>
          </a:xfrm>
          <a:prstGeom prst="rect">
            <a:avLst/>
          </a:prstGeom>
          <a:noFill/>
          <a:ln>
            <a:noFill/>
          </a:ln>
        </p:spPr>
      </p:pic>
      <p:sp>
        <p:nvSpPr>
          <p:cNvPr id="144" name="Google Shape;144;p26"/>
          <p:cNvSpPr txBox="1"/>
          <p:nvPr/>
        </p:nvSpPr>
        <p:spPr>
          <a:xfrm>
            <a:off x="1879600" y="59700"/>
            <a:ext cx="7369500" cy="400200"/>
          </a:xfrm>
          <a:prstGeom prst="rect">
            <a:avLst/>
          </a:prstGeom>
          <a:noFill/>
          <a:ln>
            <a:noFill/>
          </a:ln>
        </p:spPr>
        <p:txBody>
          <a:bodyPr spcFirstLastPara="1" wrap="square" lIns="91425" tIns="91425" rIns="91425" bIns="91425" anchor="t" anchorCtr="0">
            <a:spAutoFit/>
          </a:bodyPr>
          <a:lstStyle/>
          <a:p>
            <a:endParaRPr/>
          </a:p>
        </p:txBody>
      </p:sp>
      <p:sp>
        <p:nvSpPr>
          <p:cNvPr id="3" name="Google Shape;130;p24">
            <a:extLst>
              <a:ext uri="{FF2B5EF4-FFF2-40B4-BE49-F238E27FC236}">
                <a16:creationId xmlns:a16="http://schemas.microsoft.com/office/drawing/2014/main" id="{D2563DAF-7950-52BF-2E42-39F2AB6B9290}"/>
              </a:ext>
            </a:extLst>
          </p:cNvPr>
          <p:cNvSpPr txBox="1"/>
          <p:nvPr/>
        </p:nvSpPr>
        <p:spPr>
          <a:xfrm>
            <a:off x="954049" y="0"/>
            <a:ext cx="3918600" cy="3877954"/>
          </a:xfrm>
          <a:prstGeom prst="rect">
            <a:avLst/>
          </a:prstGeom>
          <a:noFill/>
          <a:ln>
            <a:noFill/>
          </a:ln>
        </p:spPr>
        <p:txBody>
          <a:bodyPr spcFirstLastPara="1" wrap="square" lIns="91425" tIns="91425" rIns="91425" bIns="91425" anchor="t" anchorCtr="0">
            <a:spAutoFit/>
          </a:bodyPr>
          <a:lstStyle/>
          <a:p>
            <a:pPr>
              <a:lnSpc>
                <a:spcPct val="200000"/>
              </a:lnSpc>
            </a:pPr>
            <a:r>
              <a:rPr lang="en"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rPr>
              <a:t>Step 3: Narrative</a:t>
            </a:r>
            <a:endParaRPr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endParaRPr>
          </a:p>
          <a:p>
            <a:endParaRPr sz="2400" dirty="0">
              <a:latin typeface="Lexend"/>
              <a:ea typeface="Lexend"/>
              <a:cs typeface="Lexend"/>
              <a:sym typeface="Lexend"/>
            </a:endParaRPr>
          </a:p>
          <a:p>
            <a:pPr>
              <a:lnSpc>
                <a:spcPct val="200000"/>
              </a:lnSpc>
            </a:pPr>
            <a:r>
              <a:rPr lang="en" sz="2400" dirty="0">
                <a:latin typeface="Roboto Light" panose="02000000000000000000" pitchFamily="2" charset="0"/>
                <a:ea typeface="Roboto Light" panose="02000000000000000000" pitchFamily="2" charset="0"/>
                <a:cs typeface="Lexend"/>
                <a:sym typeface="Lexend"/>
              </a:rPr>
              <a:t>Teaching strategies: examples; describe in detail in your unit </a:t>
            </a:r>
            <a:endParaRPr sz="2400" dirty="0">
              <a:latin typeface="Roboto Light" panose="02000000000000000000" pitchFamily="2" charset="0"/>
              <a:ea typeface="Roboto Light" panose="02000000000000000000" pitchFamily="2" charset="0"/>
              <a:cs typeface="Lexend"/>
              <a:sym typeface="Lexe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p:nvPr/>
        </p:nvSpPr>
        <p:spPr>
          <a:xfrm>
            <a:off x="1879600" y="59700"/>
            <a:ext cx="7369500" cy="400200"/>
          </a:xfrm>
          <a:prstGeom prst="rect">
            <a:avLst/>
          </a:prstGeom>
          <a:noFill/>
          <a:ln>
            <a:noFill/>
          </a:ln>
        </p:spPr>
        <p:txBody>
          <a:bodyPr spcFirstLastPara="1" wrap="square" lIns="91425" tIns="91425" rIns="91425" bIns="91425" anchor="t" anchorCtr="0">
            <a:spAutoFit/>
          </a:bodyPr>
          <a:lstStyle/>
          <a:p>
            <a:endParaRPr/>
          </a:p>
        </p:txBody>
      </p:sp>
      <p:sp>
        <p:nvSpPr>
          <p:cNvPr id="112" name="Google Shape;112;p21"/>
          <p:cNvSpPr txBox="1"/>
          <p:nvPr/>
        </p:nvSpPr>
        <p:spPr>
          <a:xfrm>
            <a:off x="1879600" y="1"/>
            <a:ext cx="10058400" cy="6771054"/>
          </a:xfrm>
          <a:prstGeom prst="rect">
            <a:avLst/>
          </a:prstGeom>
          <a:noFill/>
          <a:ln>
            <a:noFill/>
          </a:ln>
        </p:spPr>
        <p:txBody>
          <a:bodyPr spcFirstLastPara="1" wrap="square" lIns="91425" tIns="91425" rIns="91425" bIns="91425" anchor="t" anchorCtr="0">
            <a:spAutoFit/>
          </a:bodyPr>
          <a:lstStyle/>
          <a:p>
            <a:pPr>
              <a:lnSpc>
                <a:spcPct val="200000"/>
              </a:lnSpc>
            </a:pPr>
            <a:r>
              <a:rPr lang="en"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rPr>
              <a:t>Step 4: Remaining Elements of the Curriculum Unit</a:t>
            </a:r>
            <a:endParaRPr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endParaRPr>
          </a:p>
          <a:p>
            <a:pPr>
              <a:lnSpc>
                <a:spcPct val="200000"/>
              </a:lnSpc>
            </a:pPr>
            <a:r>
              <a:rPr lang="en" sz="2400" dirty="0">
                <a:latin typeface="Lexend"/>
                <a:ea typeface="Lexend"/>
                <a:cs typeface="Lexend"/>
                <a:sym typeface="Lexend"/>
              </a:rPr>
              <a:t>	</a:t>
            </a:r>
            <a:r>
              <a:rPr lang="en" sz="2200" dirty="0">
                <a:latin typeface="Roboto Light" panose="02000000000000000000" pitchFamily="2" charset="0"/>
                <a:ea typeface="Roboto Light" panose="02000000000000000000" pitchFamily="2" charset="0"/>
                <a:cs typeface="Lexend"/>
                <a:sym typeface="Lexend"/>
              </a:rPr>
              <a:t>Now that you have previewed the seminar content and found additional resources to build a compelling narrative “that explains, in clear, concise and accessible language the new information a fellow has acquired from the seminar,” it’s time to start thinking about how you are going to teach this information to students and present that plan to teachers: </a:t>
            </a:r>
            <a:endParaRPr sz="2200" dirty="0">
              <a:latin typeface="Roboto Light" panose="02000000000000000000" pitchFamily="2" charset="0"/>
              <a:ea typeface="Roboto Light" panose="02000000000000000000" pitchFamily="2" charset="0"/>
              <a:cs typeface="Lexend"/>
              <a:sym typeface="Lexend"/>
            </a:endParaRPr>
          </a:p>
          <a:p>
            <a:pPr marL="1371600" indent="-457200">
              <a:lnSpc>
                <a:spcPct val="150000"/>
              </a:lnSpc>
              <a:buFont typeface="+mj-lt"/>
              <a:buAutoNum type="arabicPeriod"/>
            </a:pPr>
            <a:r>
              <a:rPr lang="en" sz="2200" dirty="0">
                <a:latin typeface="Roboto Light" panose="02000000000000000000" pitchFamily="2" charset="0"/>
                <a:ea typeface="Roboto Light" panose="02000000000000000000" pitchFamily="2" charset="0"/>
                <a:cs typeface="Lexend"/>
                <a:sym typeface="Lexend"/>
              </a:rPr>
              <a:t>Classroom activities </a:t>
            </a:r>
            <a:endParaRPr sz="2200" dirty="0">
              <a:latin typeface="Roboto Light" panose="02000000000000000000" pitchFamily="2" charset="0"/>
              <a:ea typeface="Roboto Light" panose="02000000000000000000" pitchFamily="2" charset="0"/>
              <a:cs typeface="Lexend"/>
              <a:sym typeface="Lexend"/>
            </a:endParaRPr>
          </a:p>
          <a:p>
            <a:pPr marL="1371600" indent="-457200">
              <a:lnSpc>
                <a:spcPct val="150000"/>
              </a:lnSpc>
              <a:buFont typeface="+mj-lt"/>
              <a:buAutoNum type="arabicPeriod"/>
            </a:pPr>
            <a:r>
              <a:rPr lang="en" sz="2200" dirty="0">
                <a:latin typeface="Roboto Light" panose="02000000000000000000" pitchFamily="2" charset="0"/>
                <a:ea typeface="Roboto Light" panose="02000000000000000000" pitchFamily="2" charset="0"/>
                <a:cs typeface="Lexend"/>
                <a:sym typeface="Lexend"/>
              </a:rPr>
              <a:t>Resources </a:t>
            </a:r>
            <a:endParaRPr sz="2200" dirty="0">
              <a:latin typeface="Roboto Light" panose="02000000000000000000" pitchFamily="2" charset="0"/>
              <a:ea typeface="Roboto Light" panose="02000000000000000000" pitchFamily="2" charset="0"/>
              <a:cs typeface="Lexend"/>
              <a:sym typeface="Lexend"/>
            </a:endParaRPr>
          </a:p>
          <a:p>
            <a:pPr marL="1371600" indent="-457200">
              <a:lnSpc>
                <a:spcPct val="150000"/>
              </a:lnSpc>
              <a:buFont typeface="+mj-lt"/>
              <a:buAutoNum type="arabicPeriod"/>
            </a:pPr>
            <a:r>
              <a:rPr lang="en" sz="2200" dirty="0">
                <a:latin typeface="Roboto Light" panose="02000000000000000000" pitchFamily="2" charset="0"/>
                <a:ea typeface="Roboto Light" panose="02000000000000000000" pitchFamily="2" charset="0"/>
                <a:sym typeface="Lexend"/>
              </a:rPr>
              <a:t>Appendix</a:t>
            </a:r>
          </a:p>
          <a:p>
            <a:pPr marL="1371600" indent="-457200">
              <a:lnSpc>
                <a:spcPct val="150000"/>
              </a:lnSpc>
              <a:buFont typeface="+mj-lt"/>
              <a:buAutoNum type="arabicPeriod"/>
            </a:pPr>
            <a:r>
              <a:rPr lang="en" sz="2200" dirty="0">
                <a:latin typeface="Roboto Light" panose="02000000000000000000" pitchFamily="2" charset="0"/>
                <a:ea typeface="Roboto Light" panose="02000000000000000000" pitchFamily="2" charset="0"/>
                <a:sym typeface="Lexend"/>
              </a:rPr>
              <a:t>Abstract </a:t>
            </a:r>
            <a:endParaRPr sz="2200" dirty="0">
              <a:latin typeface="Roboto Light" panose="02000000000000000000" pitchFamily="2" charset="0"/>
              <a:ea typeface="Roboto Light" panose="02000000000000000000" pitchFamily="2" charset="0"/>
              <a:sym typeface="Lexe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p:nvPr/>
        </p:nvSpPr>
        <p:spPr>
          <a:xfrm>
            <a:off x="1879600" y="59700"/>
            <a:ext cx="7369500" cy="400200"/>
          </a:xfrm>
          <a:prstGeom prst="rect">
            <a:avLst/>
          </a:prstGeom>
          <a:noFill/>
          <a:ln>
            <a:noFill/>
          </a:ln>
        </p:spPr>
        <p:txBody>
          <a:bodyPr spcFirstLastPara="1" wrap="square" lIns="91425" tIns="91425" rIns="91425" bIns="91425" anchor="t" anchorCtr="0">
            <a:spAutoFit/>
          </a:bodyPr>
          <a:lstStyle/>
          <a:p>
            <a:endParaRPr/>
          </a:p>
        </p:txBody>
      </p:sp>
      <p:sp>
        <p:nvSpPr>
          <p:cNvPr id="151" name="Google Shape;151;p27"/>
          <p:cNvSpPr txBox="1"/>
          <p:nvPr/>
        </p:nvSpPr>
        <p:spPr>
          <a:xfrm>
            <a:off x="1879600" y="0"/>
            <a:ext cx="10058400" cy="5847724"/>
          </a:xfrm>
          <a:prstGeom prst="rect">
            <a:avLst/>
          </a:prstGeom>
          <a:noFill/>
          <a:ln>
            <a:noFill/>
          </a:ln>
        </p:spPr>
        <p:txBody>
          <a:bodyPr spcFirstLastPara="1" wrap="square" lIns="91425" tIns="91425" rIns="91425" bIns="91425" anchor="t" anchorCtr="0">
            <a:spAutoFit/>
          </a:bodyPr>
          <a:lstStyle/>
          <a:p>
            <a:r>
              <a:rPr lang="en"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rPr>
              <a:t>Step 4: Remaining Elements of the Curriculum Unit</a:t>
            </a:r>
            <a:endParaRPr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endParaRPr>
          </a:p>
          <a:p>
            <a:endParaRPr sz="2400" dirty="0">
              <a:latin typeface="Lexend"/>
              <a:ea typeface="Lexend"/>
              <a:cs typeface="Lexend"/>
              <a:sym typeface="Lexend"/>
            </a:endParaRPr>
          </a:p>
          <a:p>
            <a:pPr indent="457200">
              <a:lnSpc>
                <a:spcPct val="200000"/>
              </a:lnSpc>
            </a:pPr>
            <a:r>
              <a:rPr lang="en" sz="2200" dirty="0">
                <a:latin typeface="Roboto Light" panose="02000000000000000000" pitchFamily="2" charset="0"/>
                <a:ea typeface="Roboto Light" panose="02000000000000000000" pitchFamily="2" charset="0"/>
                <a:cs typeface="Lexend"/>
                <a:sym typeface="Lexend"/>
              </a:rPr>
              <a:t>1. Classroom activities − three or more detailed examples of actual teaching methods or lesson plans</a:t>
            </a:r>
            <a:endParaRPr sz="2200" dirty="0">
              <a:latin typeface="Roboto Light" panose="02000000000000000000" pitchFamily="2" charset="0"/>
              <a:ea typeface="Roboto Light" panose="02000000000000000000" pitchFamily="2" charset="0"/>
              <a:cs typeface="Lexend"/>
              <a:sym typeface="Lexend"/>
            </a:endParaRPr>
          </a:p>
          <a:p>
            <a:pPr indent="457200">
              <a:lnSpc>
                <a:spcPct val="200000"/>
              </a:lnSpc>
            </a:pPr>
            <a:r>
              <a:rPr lang="en" sz="2200" dirty="0">
                <a:latin typeface="Roboto Light" panose="02000000000000000000" pitchFamily="2" charset="0"/>
                <a:ea typeface="Roboto Light" panose="02000000000000000000" pitchFamily="2" charset="0"/>
                <a:cs typeface="Lexend"/>
                <a:sym typeface="Lexend"/>
              </a:rPr>
              <a:t>This is where the lessons go. You can write them out in paragraph form as a step by step or you can create lesson plans. As an elementary school teacher, I opt for lesson plans. I’m used to it and TIP doesn’t require any particular format, so you can choose what you think will make using your plans best for another teacher. </a:t>
            </a:r>
            <a:endParaRPr sz="2200" dirty="0">
              <a:latin typeface="Roboto Light" panose="02000000000000000000" pitchFamily="2" charset="0"/>
              <a:ea typeface="Roboto Light" panose="02000000000000000000" pitchFamily="2" charset="0"/>
              <a:cs typeface="Lexend"/>
              <a:sym typeface="Lexe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p:nvPr/>
        </p:nvSpPr>
        <p:spPr>
          <a:xfrm>
            <a:off x="1879600" y="59700"/>
            <a:ext cx="7369500" cy="400200"/>
          </a:xfrm>
          <a:prstGeom prst="rect">
            <a:avLst/>
          </a:prstGeom>
          <a:noFill/>
          <a:ln>
            <a:noFill/>
          </a:ln>
        </p:spPr>
        <p:txBody>
          <a:bodyPr spcFirstLastPara="1" wrap="square" lIns="91425" tIns="91425" rIns="91425" bIns="91425" anchor="t" anchorCtr="0">
            <a:spAutoFit/>
          </a:bodyPr>
          <a:lstStyle/>
          <a:p>
            <a:endParaRPr/>
          </a:p>
        </p:txBody>
      </p:sp>
      <p:sp>
        <p:nvSpPr>
          <p:cNvPr id="157" name="Google Shape;157;p28"/>
          <p:cNvSpPr txBox="1"/>
          <p:nvPr/>
        </p:nvSpPr>
        <p:spPr>
          <a:xfrm>
            <a:off x="1879600" y="0"/>
            <a:ext cx="10058400" cy="5170616"/>
          </a:xfrm>
          <a:prstGeom prst="rect">
            <a:avLst/>
          </a:prstGeom>
          <a:noFill/>
          <a:ln>
            <a:noFill/>
          </a:ln>
        </p:spPr>
        <p:txBody>
          <a:bodyPr spcFirstLastPara="1" wrap="square" lIns="91425" tIns="91425" rIns="91425" bIns="91425" anchor="t" anchorCtr="0">
            <a:spAutoFit/>
          </a:bodyPr>
          <a:lstStyle/>
          <a:p>
            <a:r>
              <a:rPr lang="en"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rPr>
              <a:t>Step 4: Remaining Elements of the Curriculum Unit</a:t>
            </a:r>
            <a:endParaRPr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endParaRPr>
          </a:p>
          <a:p>
            <a:endParaRPr sz="2400" dirty="0">
              <a:latin typeface="Lexend"/>
              <a:ea typeface="Lexend"/>
              <a:cs typeface="Lexend"/>
              <a:sym typeface="Lexend"/>
            </a:endParaRPr>
          </a:p>
          <a:p>
            <a:pPr indent="457200">
              <a:lnSpc>
                <a:spcPct val="200000"/>
              </a:lnSpc>
            </a:pPr>
            <a:r>
              <a:rPr lang="en" sz="2200" dirty="0">
                <a:latin typeface="Roboto Light" panose="02000000000000000000" pitchFamily="2" charset="0"/>
                <a:ea typeface="Roboto Light" panose="02000000000000000000" pitchFamily="2" charset="0"/>
                <a:cs typeface="Lexend"/>
                <a:sym typeface="Lexend"/>
              </a:rPr>
              <a:t>1. Classroom activities − three or more detailed examples of actual teaching methods or lesson plans</a:t>
            </a:r>
            <a:endParaRPr sz="2200" dirty="0">
              <a:latin typeface="Roboto Light" panose="02000000000000000000" pitchFamily="2" charset="0"/>
              <a:ea typeface="Roboto Light" panose="02000000000000000000" pitchFamily="2" charset="0"/>
              <a:cs typeface="Lexend"/>
              <a:sym typeface="Lexend"/>
            </a:endParaRPr>
          </a:p>
          <a:p>
            <a:pPr indent="457200">
              <a:lnSpc>
                <a:spcPct val="200000"/>
              </a:lnSpc>
            </a:pPr>
            <a:r>
              <a:rPr lang="en" sz="2200" dirty="0">
                <a:latin typeface="Roboto Light" panose="02000000000000000000" pitchFamily="2" charset="0"/>
                <a:ea typeface="Roboto Light" panose="02000000000000000000" pitchFamily="2" charset="0"/>
                <a:cs typeface="Lexend"/>
                <a:sym typeface="Lexend"/>
              </a:rPr>
              <a:t>In my units, I have used several different formats over the years. The formats have been tied to SDP guidelines, the kind I did in college, and formats that I thought would help teachers with the sometimes technical or complex nature of the lessons I created.</a:t>
            </a:r>
            <a:endParaRPr sz="2200" dirty="0">
              <a:latin typeface="Roboto Light" panose="02000000000000000000" pitchFamily="2" charset="0"/>
              <a:ea typeface="Roboto Light" panose="02000000000000000000" pitchFamily="2" charset="0"/>
              <a:cs typeface="Lexend"/>
              <a:sym typeface="Lexe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p:nvPr/>
        </p:nvSpPr>
        <p:spPr>
          <a:xfrm>
            <a:off x="1879600" y="59700"/>
            <a:ext cx="7369500" cy="400200"/>
          </a:xfrm>
          <a:prstGeom prst="rect">
            <a:avLst/>
          </a:prstGeom>
          <a:noFill/>
          <a:ln>
            <a:noFill/>
          </a:ln>
        </p:spPr>
        <p:txBody>
          <a:bodyPr spcFirstLastPara="1" wrap="square" lIns="91425" tIns="91425" rIns="91425" bIns="91425" anchor="t" anchorCtr="0">
            <a:spAutoFit/>
          </a:bodyPr>
          <a:lstStyle/>
          <a:p>
            <a:endParaRPr/>
          </a:p>
        </p:txBody>
      </p:sp>
      <p:sp>
        <p:nvSpPr>
          <p:cNvPr id="163" name="Google Shape;163;p29"/>
          <p:cNvSpPr txBox="1"/>
          <p:nvPr/>
        </p:nvSpPr>
        <p:spPr>
          <a:xfrm>
            <a:off x="1879600" y="1"/>
            <a:ext cx="10058400" cy="8002160"/>
          </a:xfrm>
          <a:prstGeom prst="rect">
            <a:avLst/>
          </a:prstGeom>
          <a:noFill/>
          <a:ln>
            <a:noFill/>
          </a:ln>
        </p:spPr>
        <p:txBody>
          <a:bodyPr spcFirstLastPara="1" wrap="square" lIns="91425" tIns="91425" rIns="91425" bIns="91425" anchor="t" anchorCtr="0">
            <a:spAutoFit/>
          </a:bodyPr>
          <a:lstStyle/>
          <a:p>
            <a:r>
              <a:rPr lang="en"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rPr>
              <a:t>Step 4: Remaining Elements of the Curriculum Unit</a:t>
            </a:r>
            <a:endParaRPr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endParaRPr>
          </a:p>
          <a:p>
            <a:pPr indent="457200"/>
            <a:endParaRPr sz="2400" dirty="0">
              <a:latin typeface="Lexend"/>
              <a:ea typeface="Lexend"/>
              <a:cs typeface="Lexend"/>
              <a:sym typeface="Lexend"/>
            </a:endParaRPr>
          </a:p>
          <a:p>
            <a:pPr indent="457200">
              <a:lnSpc>
                <a:spcPct val="200000"/>
              </a:lnSpc>
            </a:pPr>
            <a:r>
              <a:rPr lang="en" sz="2200" dirty="0">
                <a:latin typeface="Roboto Light" panose="02000000000000000000" pitchFamily="2" charset="0"/>
                <a:ea typeface="Roboto Light" panose="02000000000000000000" pitchFamily="2" charset="0"/>
                <a:cs typeface="Lexend"/>
                <a:sym typeface="Lexend"/>
              </a:rPr>
              <a:t>2. Resources − Lists of source materials for the unit: works cited in the unit content section; an annotated list of classroom resources for teachers and students.</a:t>
            </a:r>
            <a:endParaRPr sz="2200" dirty="0">
              <a:latin typeface="Roboto Light" panose="02000000000000000000" pitchFamily="2" charset="0"/>
              <a:ea typeface="Roboto Light" panose="02000000000000000000" pitchFamily="2" charset="0"/>
              <a:cs typeface="Lexend"/>
              <a:sym typeface="Lexend"/>
            </a:endParaRPr>
          </a:p>
          <a:p>
            <a:pPr indent="457200">
              <a:lnSpc>
                <a:spcPct val="200000"/>
              </a:lnSpc>
            </a:pPr>
            <a:r>
              <a:rPr lang="en" sz="2200" dirty="0">
                <a:latin typeface="Roboto Light" panose="02000000000000000000" pitchFamily="2" charset="0"/>
                <a:ea typeface="Roboto Light" panose="02000000000000000000" pitchFamily="2" charset="0"/>
                <a:cs typeface="Lexend"/>
                <a:sym typeface="Lexend"/>
              </a:rPr>
              <a:t>This is an annotated bibliography, for both where you got your information and for what resources you suggest should be shared with students. This will help a teacher using your unit who wants to dive a little deeper into your researched material or have a better understanding of why you chose a given resource for students.</a:t>
            </a:r>
            <a:endParaRPr sz="2200" dirty="0">
              <a:latin typeface="Roboto Light" panose="02000000000000000000" pitchFamily="2" charset="0"/>
              <a:ea typeface="Roboto Light" panose="02000000000000000000" pitchFamily="2" charset="0"/>
              <a:cs typeface="Lexend"/>
              <a:sym typeface="Lexend"/>
            </a:endParaRPr>
          </a:p>
          <a:p>
            <a:pPr indent="457200">
              <a:lnSpc>
                <a:spcPct val="200000"/>
              </a:lnSpc>
            </a:pPr>
            <a:endParaRPr sz="2400" dirty="0">
              <a:latin typeface="Lexend"/>
              <a:ea typeface="Lexend"/>
              <a:cs typeface="Lexend"/>
              <a:sym typeface="Lexend"/>
            </a:endParaRPr>
          </a:p>
          <a:p>
            <a:pPr indent="457200">
              <a:lnSpc>
                <a:spcPct val="200000"/>
              </a:lnSpc>
            </a:pPr>
            <a:endParaRPr sz="2400" dirty="0">
              <a:latin typeface="Lexend"/>
              <a:ea typeface="Lexend"/>
              <a:cs typeface="Lexend"/>
              <a:sym typeface="Lexen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0"/>
          <p:cNvSpPr txBox="1"/>
          <p:nvPr/>
        </p:nvSpPr>
        <p:spPr>
          <a:xfrm>
            <a:off x="1879600" y="59700"/>
            <a:ext cx="7369500" cy="400200"/>
          </a:xfrm>
          <a:prstGeom prst="rect">
            <a:avLst/>
          </a:prstGeom>
          <a:noFill/>
          <a:ln>
            <a:noFill/>
          </a:ln>
        </p:spPr>
        <p:txBody>
          <a:bodyPr spcFirstLastPara="1" wrap="square" lIns="91425" tIns="91425" rIns="91425" bIns="91425" anchor="t" anchorCtr="0">
            <a:spAutoFit/>
          </a:bodyPr>
          <a:lstStyle/>
          <a:p>
            <a:endParaRPr/>
          </a:p>
        </p:txBody>
      </p:sp>
      <p:sp>
        <p:nvSpPr>
          <p:cNvPr id="169" name="Google Shape;169;p30"/>
          <p:cNvSpPr txBox="1"/>
          <p:nvPr/>
        </p:nvSpPr>
        <p:spPr>
          <a:xfrm>
            <a:off x="1879600" y="0"/>
            <a:ext cx="10058400" cy="3816399"/>
          </a:xfrm>
          <a:prstGeom prst="rect">
            <a:avLst/>
          </a:prstGeom>
          <a:noFill/>
          <a:ln>
            <a:noFill/>
          </a:ln>
        </p:spPr>
        <p:txBody>
          <a:bodyPr spcFirstLastPara="1" wrap="square" lIns="91425" tIns="91425" rIns="91425" bIns="91425" anchor="t" anchorCtr="0">
            <a:spAutoFit/>
          </a:bodyPr>
          <a:lstStyle/>
          <a:p>
            <a:r>
              <a:rPr lang="en"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rPr>
              <a:t>Step 4: Remaining Elements of the Curriculum Unit</a:t>
            </a:r>
            <a:endParaRPr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endParaRPr>
          </a:p>
          <a:p>
            <a:pPr indent="457200"/>
            <a:endParaRPr sz="2400" dirty="0">
              <a:latin typeface="Lexend"/>
              <a:ea typeface="Lexend"/>
              <a:cs typeface="Lexend"/>
              <a:sym typeface="Lexend"/>
            </a:endParaRPr>
          </a:p>
          <a:p>
            <a:pPr indent="457200">
              <a:lnSpc>
                <a:spcPct val="200000"/>
              </a:lnSpc>
            </a:pPr>
            <a:r>
              <a:rPr lang="en" sz="2200" dirty="0">
                <a:latin typeface="Roboto Light" panose="02000000000000000000" pitchFamily="2" charset="0"/>
                <a:ea typeface="Roboto Light" panose="02000000000000000000" pitchFamily="2" charset="0"/>
                <a:cs typeface="Lexend"/>
                <a:sym typeface="Lexend"/>
              </a:rPr>
              <a:t>3. Appendix – a list of district, state and national academic standards covered in the unit, along with any supplemental materials used in the unit.</a:t>
            </a:r>
            <a:endParaRPr sz="2200" dirty="0">
              <a:latin typeface="Roboto Light" panose="02000000000000000000" pitchFamily="2" charset="0"/>
              <a:ea typeface="Roboto Light" panose="02000000000000000000" pitchFamily="2" charset="0"/>
              <a:cs typeface="Lexend"/>
              <a:sym typeface="Lexend"/>
            </a:endParaRPr>
          </a:p>
          <a:p>
            <a:pPr indent="457200">
              <a:lnSpc>
                <a:spcPct val="200000"/>
              </a:lnSpc>
            </a:pPr>
            <a:r>
              <a:rPr lang="en" sz="2200" dirty="0">
                <a:latin typeface="Roboto Light" panose="02000000000000000000" pitchFamily="2" charset="0"/>
                <a:ea typeface="Roboto Light" panose="02000000000000000000" pitchFamily="2" charset="0"/>
                <a:cs typeface="Lexend"/>
                <a:sym typeface="Lexend"/>
              </a:rPr>
              <a:t>The appendix should list the standards addressed. It should also have any worksheets you made or know is copyright free to use.</a:t>
            </a:r>
            <a:endParaRPr sz="2200" dirty="0">
              <a:latin typeface="Roboto Light" panose="02000000000000000000" pitchFamily="2" charset="0"/>
              <a:ea typeface="Roboto Light" panose="02000000000000000000" pitchFamily="2" charset="0"/>
              <a:cs typeface="Lexend"/>
              <a:sym typeface="Lexe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p:nvPr/>
        </p:nvSpPr>
        <p:spPr>
          <a:xfrm>
            <a:off x="1879600" y="59700"/>
            <a:ext cx="7369500" cy="400200"/>
          </a:xfrm>
          <a:prstGeom prst="rect">
            <a:avLst/>
          </a:prstGeom>
          <a:noFill/>
          <a:ln>
            <a:noFill/>
          </a:ln>
        </p:spPr>
        <p:txBody>
          <a:bodyPr spcFirstLastPara="1" wrap="square" lIns="91425" tIns="91425" rIns="91425" bIns="91425" anchor="t" anchorCtr="0">
            <a:spAutoFit/>
          </a:bodyPr>
          <a:lstStyle/>
          <a:p>
            <a:endParaRPr/>
          </a:p>
        </p:txBody>
      </p:sp>
      <p:sp>
        <p:nvSpPr>
          <p:cNvPr id="118" name="Google Shape;118;p22"/>
          <p:cNvSpPr txBox="1"/>
          <p:nvPr/>
        </p:nvSpPr>
        <p:spPr>
          <a:xfrm>
            <a:off x="1879600" y="1"/>
            <a:ext cx="10058400" cy="6524833"/>
          </a:xfrm>
          <a:prstGeom prst="rect">
            <a:avLst/>
          </a:prstGeom>
          <a:noFill/>
          <a:ln>
            <a:noFill/>
          </a:ln>
        </p:spPr>
        <p:txBody>
          <a:bodyPr spcFirstLastPara="1" wrap="square" lIns="91425" tIns="91425" rIns="91425" bIns="91425" anchor="t" anchorCtr="0">
            <a:spAutoFit/>
          </a:bodyPr>
          <a:lstStyle/>
          <a:p>
            <a:r>
              <a:rPr lang="en"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rPr>
              <a:t>Step 4: Remaining Elements of the Curriculum Unit</a:t>
            </a:r>
            <a:endParaRPr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endParaRPr>
          </a:p>
          <a:p>
            <a:endParaRPr sz="2400" dirty="0">
              <a:latin typeface="Lexend"/>
              <a:ea typeface="Lexend"/>
              <a:cs typeface="Lexend"/>
              <a:sym typeface="Lexend"/>
            </a:endParaRPr>
          </a:p>
          <a:p>
            <a:pPr indent="457200">
              <a:lnSpc>
                <a:spcPct val="200000"/>
              </a:lnSpc>
            </a:pPr>
            <a:r>
              <a:rPr lang="en-US" sz="2200" dirty="0">
                <a:latin typeface="Roboto Light" panose="02000000000000000000" pitchFamily="2" charset="0"/>
                <a:ea typeface="Roboto Light" panose="02000000000000000000" pitchFamily="2" charset="0"/>
                <a:cs typeface="Lexend"/>
                <a:sym typeface="Lexend"/>
              </a:rPr>
              <a:t>4. Abstract: a </a:t>
            </a:r>
            <a:r>
              <a:rPr lang="en-US" sz="2200" dirty="0">
                <a:latin typeface="Roboto Light" panose="02000000000000000000" pitchFamily="2" charset="0"/>
                <a:ea typeface="Roboto Light" panose="02000000000000000000" pitchFamily="2" charset="0"/>
                <a:sym typeface="Lexend"/>
              </a:rPr>
              <a:t>summary</a:t>
            </a:r>
            <a:r>
              <a:rPr lang="en-US" sz="2200" dirty="0">
                <a:latin typeface="Roboto Light" panose="02000000000000000000" pitchFamily="2" charset="0"/>
                <a:ea typeface="Roboto Light" panose="02000000000000000000" pitchFamily="2" charset="0"/>
                <a:cs typeface="Lexend"/>
                <a:sym typeface="Lexend"/>
              </a:rPr>
              <a:t> (no more than 200 words) of the unit content and goals. </a:t>
            </a:r>
            <a:endParaRPr sz="2200" dirty="0">
              <a:latin typeface="Roboto Light" panose="02000000000000000000" pitchFamily="2" charset="0"/>
              <a:ea typeface="Roboto Light" panose="02000000000000000000" pitchFamily="2" charset="0"/>
              <a:cs typeface="Lexend"/>
              <a:sym typeface="Lexend"/>
            </a:endParaRPr>
          </a:p>
          <a:p>
            <a:pPr indent="457200">
              <a:lnSpc>
                <a:spcPct val="200000"/>
              </a:lnSpc>
            </a:pPr>
            <a:r>
              <a:rPr lang="en" sz="2200" dirty="0">
                <a:latin typeface="Roboto Light" panose="02000000000000000000" pitchFamily="2" charset="0"/>
                <a:ea typeface="Roboto Light" panose="02000000000000000000" pitchFamily="2" charset="0"/>
                <a:cs typeface="Lexend"/>
                <a:sym typeface="Lexend"/>
              </a:rPr>
              <a:t>Google “abstract examples” if you are not familiar with writing one. Find a style you like and taylor it to your unit. Advice: let this be one of the first things you actually write (you can always change it later, but an abstract “forces” you to get to the heart of your unit). Expound upon it for this part of the paper, but start with fundamental purpose and most defining part of your content matter and message. </a:t>
            </a:r>
            <a:endParaRPr sz="2200" dirty="0">
              <a:latin typeface="Roboto Light" panose="02000000000000000000" pitchFamily="2" charset="0"/>
              <a:ea typeface="Roboto Light" panose="02000000000000000000" pitchFamily="2" charset="0"/>
              <a:cs typeface="Lexend"/>
              <a:sym typeface="Lexen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p:nvPr/>
        </p:nvSpPr>
        <p:spPr>
          <a:xfrm>
            <a:off x="1879600" y="59700"/>
            <a:ext cx="7369500" cy="400200"/>
          </a:xfrm>
          <a:prstGeom prst="rect">
            <a:avLst/>
          </a:prstGeom>
          <a:noFill/>
          <a:ln>
            <a:noFill/>
          </a:ln>
        </p:spPr>
        <p:txBody>
          <a:bodyPr spcFirstLastPara="1" wrap="square" lIns="91425" tIns="91425" rIns="91425" bIns="91425" anchor="t" anchorCtr="0">
            <a:spAutoFit/>
          </a:bodyPr>
          <a:lstStyle/>
          <a:p>
            <a:endParaRPr/>
          </a:p>
        </p:txBody>
      </p:sp>
      <p:pic>
        <p:nvPicPr>
          <p:cNvPr id="175" name="Google Shape;175;p31"/>
          <p:cNvPicPr preferRelativeResize="0"/>
          <p:nvPr/>
        </p:nvPicPr>
        <p:blipFill>
          <a:blip r:embed="rId3">
            <a:alphaModFix/>
          </a:blip>
          <a:stretch>
            <a:fillRect/>
          </a:stretch>
        </p:blipFill>
        <p:spPr>
          <a:xfrm rot="341075">
            <a:off x="8959317" y="670348"/>
            <a:ext cx="3892733" cy="4479298"/>
          </a:xfrm>
          <a:prstGeom prst="rect">
            <a:avLst/>
          </a:prstGeom>
          <a:noFill/>
          <a:ln w="19050"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176" name="Google Shape;176;p31"/>
          <p:cNvSpPr txBox="1"/>
          <p:nvPr/>
        </p:nvSpPr>
        <p:spPr>
          <a:xfrm>
            <a:off x="1069235" y="488571"/>
            <a:ext cx="7317300" cy="5570725"/>
          </a:xfrm>
          <a:prstGeom prst="rect">
            <a:avLst/>
          </a:prstGeom>
          <a:solidFill>
            <a:schemeClr val="lt1"/>
          </a:solidFill>
          <a:ln>
            <a:noFill/>
          </a:ln>
        </p:spPr>
        <p:txBody>
          <a:bodyPr spcFirstLastPara="1" wrap="square" lIns="91425" tIns="91425" rIns="91425" bIns="91425" anchor="t" anchorCtr="0">
            <a:spAutoFit/>
          </a:bodyPr>
          <a:lstStyle/>
          <a:p>
            <a:pPr indent="457200"/>
            <a:r>
              <a:rPr lang="en"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rPr>
              <a:t>Speaking of Copyright…</a:t>
            </a:r>
            <a:endParaRPr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endParaRPr>
          </a:p>
          <a:p>
            <a:endParaRPr sz="2400" dirty="0">
              <a:latin typeface="Lexend"/>
              <a:ea typeface="Lexend"/>
              <a:cs typeface="Lexend"/>
              <a:sym typeface="Lexend"/>
            </a:endParaRPr>
          </a:p>
          <a:p>
            <a:endParaRPr sz="2400" dirty="0">
              <a:latin typeface="Lexend"/>
              <a:ea typeface="Lexend"/>
              <a:cs typeface="Lexend"/>
              <a:sym typeface="Lexend"/>
            </a:endParaRPr>
          </a:p>
          <a:p>
            <a:pPr indent="457200"/>
            <a:r>
              <a:rPr lang="en" sz="2200" dirty="0">
                <a:latin typeface="Roboto Light" panose="02000000000000000000" pitchFamily="2" charset="0"/>
                <a:ea typeface="Roboto Light" panose="02000000000000000000" pitchFamily="2" charset="0"/>
                <a:cs typeface="Lexend"/>
                <a:sym typeface="Lexend"/>
              </a:rPr>
              <a:t>Your curriculum unit will be published on Penn’s site. There can be no copyright issues!!! If you find a copyrighted resource you really just have to use, contact the owner right away to ask permission to use it. If you get permission, you must tell that. One way to avoid copyright infringement is to give links. The articles in the research part of your unit will be cited as per APA or MPA style, but other material like worksheets or images would be easiest to just link. For me, I just make my own worksheets to include. Penn has a form letter for contacting copyright owners on the TIP Resources page.</a:t>
            </a:r>
            <a:endParaRPr sz="2200" dirty="0">
              <a:latin typeface="Roboto Light" panose="02000000000000000000" pitchFamily="2" charset="0"/>
              <a:ea typeface="Roboto Light" panose="02000000000000000000" pitchFamily="2" charset="0"/>
              <a:cs typeface="Lexend"/>
              <a:sym typeface="Lexend"/>
            </a:endParaRPr>
          </a:p>
          <a:p>
            <a:pPr indent="457200"/>
            <a:endParaRPr sz="2400" dirty="0">
              <a:latin typeface="Lexend"/>
              <a:ea typeface="Lexend"/>
              <a:cs typeface="Lexend"/>
              <a:sym typeface="Lexe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879600" y="1"/>
            <a:ext cx="10058400" cy="6032390"/>
          </a:xfrm>
          <a:prstGeom prst="rect">
            <a:avLst/>
          </a:prstGeom>
          <a:noFill/>
          <a:ln>
            <a:noFill/>
          </a:ln>
        </p:spPr>
        <p:txBody>
          <a:bodyPr spcFirstLastPara="1" wrap="square" lIns="91425" tIns="91425" rIns="91425" bIns="91425" anchor="t" anchorCtr="0">
            <a:spAutoFit/>
          </a:bodyPr>
          <a:lstStyle/>
          <a:p>
            <a:pPr>
              <a:lnSpc>
                <a:spcPct val="200000"/>
              </a:lnSpc>
            </a:pPr>
            <a:r>
              <a:rPr lang="en"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rPr>
              <a:t>Step 1: Start Thinking!</a:t>
            </a:r>
            <a:endParaRPr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endParaRPr>
          </a:p>
          <a:p>
            <a:pPr indent="457200">
              <a:lnSpc>
                <a:spcPct val="200000"/>
              </a:lnSpc>
            </a:pPr>
            <a:r>
              <a:rPr lang="en" sz="2200" dirty="0">
                <a:latin typeface="Roboto Light" panose="02000000000000000000" pitchFamily="2" charset="0"/>
                <a:ea typeface="Roboto Light" panose="02000000000000000000" pitchFamily="2" charset="0"/>
                <a:cs typeface="Lexend"/>
                <a:sym typeface="Lexend"/>
              </a:rPr>
              <a:t>Revisit your proposed ideas for your unit. It is still very early in the seminar, so you may change your mind, but it is a good place to start. Remind yourself of what you thought you could do with the unit. You may find that your idea will be expanded by the information you get in the seminar, but that the heart of what you want to do is the same. If that's the case, you can begin crafting your narrative. If you think you are starting to change your mind, focus on the reason you wanted to take the seminar and still begin the narrative! </a:t>
            </a:r>
            <a:endParaRPr sz="2200" dirty="0">
              <a:latin typeface="Roboto Light" panose="02000000000000000000" pitchFamily="2" charset="0"/>
              <a:ea typeface="Roboto Light" panose="02000000000000000000" pitchFamily="2" charset="0"/>
              <a:cs typeface="Lexend"/>
              <a:sym typeface="Lexe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p:nvPr/>
        </p:nvSpPr>
        <p:spPr>
          <a:xfrm>
            <a:off x="1879600" y="59700"/>
            <a:ext cx="7369500" cy="400200"/>
          </a:xfrm>
          <a:prstGeom prst="rect">
            <a:avLst/>
          </a:prstGeom>
          <a:noFill/>
          <a:ln>
            <a:noFill/>
          </a:ln>
        </p:spPr>
        <p:txBody>
          <a:bodyPr spcFirstLastPara="1" wrap="square" lIns="91425" tIns="91425" rIns="91425" bIns="91425" anchor="t" anchorCtr="0">
            <a:spAutoFit/>
          </a:bodyPr>
          <a:lstStyle/>
          <a:p>
            <a:endParaRPr/>
          </a:p>
        </p:txBody>
      </p:sp>
      <p:sp>
        <p:nvSpPr>
          <p:cNvPr id="85" name="Google Shape;85;p17"/>
          <p:cNvSpPr txBox="1"/>
          <p:nvPr/>
        </p:nvSpPr>
        <p:spPr>
          <a:xfrm>
            <a:off x="1879600" y="1"/>
            <a:ext cx="10058400" cy="5478393"/>
          </a:xfrm>
          <a:prstGeom prst="rect">
            <a:avLst/>
          </a:prstGeom>
          <a:noFill/>
          <a:ln>
            <a:noFill/>
          </a:ln>
        </p:spPr>
        <p:txBody>
          <a:bodyPr spcFirstLastPara="1" wrap="square" lIns="91425" tIns="91425" rIns="91425" bIns="91425" anchor="t" anchorCtr="0">
            <a:spAutoFit/>
          </a:bodyPr>
          <a:lstStyle/>
          <a:p>
            <a:pPr>
              <a:lnSpc>
                <a:spcPct val="200000"/>
              </a:lnSpc>
            </a:pPr>
            <a:r>
              <a:rPr lang="en"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rPr>
              <a:t>Step 2: The Research</a:t>
            </a:r>
            <a:endParaRPr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endParaRPr>
          </a:p>
          <a:p>
            <a:pPr>
              <a:lnSpc>
                <a:spcPct val="200000"/>
              </a:lnSpc>
            </a:pPr>
            <a:r>
              <a:rPr lang="en" sz="2400" dirty="0">
                <a:latin typeface="Lexend"/>
                <a:ea typeface="Lexend"/>
                <a:cs typeface="Lexend"/>
                <a:sym typeface="Lexend"/>
              </a:rPr>
              <a:t>	</a:t>
            </a:r>
            <a:r>
              <a:rPr lang="en" sz="2200" dirty="0">
                <a:latin typeface="Roboto Light" panose="02000000000000000000" pitchFamily="2" charset="0"/>
                <a:ea typeface="Roboto Light" panose="02000000000000000000" pitchFamily="2" charset="0"/>
                <a:cs typeface="Lexend"/>
                <a:sym typeface="Lexend"/>
              </a:rPr>
              <a:t>Included in your narrative should be research that supports your choices for your overall unit and specific lessons. Advice: start with the resources your seminar leader has provided and go from there. Preview all the readings and articles, videos and slides. See if there is a title, fact, or statistic that stands out and gets you excited. If there is, then that may be the road on which to start. </a:t>
            </a:r>
            <a:endParaRPr sz="2200" dirty="0">
              <a:latin typeface="Roboto Light" panose="02000000000000000000" pitchFamily="2" charset="0"/>
              <a:ea typeface="Roboto Light" panose="02000000000000000000" pitchFamily="2" charset="0"/>
              <a:cs typeface="Lexend"/>
              <a:sym typeface="Lexend"/>
            </a:endParaRPr>
          </a:p>
          <a:p>
            <a:pPr indent="457200">
              <a:lnSpc>
                <a:spcPct val="200000"/>
              </a:lnSpc>
            </a:pPr>
            <a:endParaRPr sz="2400" dirty="0">
              <a:latin typeface="Lexend"/>
              <a:ea typeface="Lexend"/>
              <a:cs typeface="Lexend"/>
              <a:sym typeface="Lexe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p:nvPr/>
        </p:nvSpPr>
        <p:spPr>
          <a:xfrm>
            <a:off x="1879600" y="59700"/>
            <a:ext cx="7369500" cy="400200"/>
          </a:xfrm>
          <a:prstGeom prst="rect">
            <a:avLst/>
          </a:prstGeom>
          <a:noFill/>
          <a:ln>
            <a:noFill/>
          </a:ln>
        </p:spPr>
        <p:txBody>
          <a:bodyPr spcFirstLastPara="1" wrap="square" lIns="91425" tIns="91425" rIns="91425" bIns="91425" anchor="t" anchorCtr="0">
            <a:spAutoFit/>
          </a:bodyPr>
          <a:lstStyle/>
          <a:p>
            <a:endParaRPr/>
          </a:p>
        </p:txBody>
      </p:sp>
      <p:sp>
        <p:nvSpPr>
          <p:cNvPr id="100" name="Google Shape;100;p19"/>
          <p:cNvSpPr txBox="1"/>
          <p:nvPr/>
        </p:nvSpPr>
        <p:spPr>
          <a:xfrm>
            <a:off x="1879600" y="1"/>
            <a:ext cx="10058400" cy="6709499"/>
          </a:xfrm>
          <a:prstGeom prst="rect">
            <a:avLst/>
          </a:prstGeom>
          <a:noFill/>
          <a:ln>
            <a:noFill/>
          </a:ln>
        </p:spPr>
        <p:txBody>
          <a:bodyPr spcFirstLastPara="1" wrap="square" lIns="91425" tIns="91425" rIns="91425" bIns="91425" anchor="t" anchorCtr="0">
            <a:spAutoFit/>
          </a:bodyPr>
          <a:lstStyle/>
          <a:p>
            <a:pPr>
              <a:lnSpc>
                <a:spcPct val="200000"/>
              </a:lnSpc>
            </a:pPr>
            <a:r>
              <a:rPr lang="en"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rPr>
              <a:t>Step 2: The Research</a:t>
            </a:r>
            <a:endParaRPr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endParaRPr>
          </a:p>
          <a:p>
            <a:pPr indent="457200">
              <a:lnSpc>
                <a:spcPct val="200000"/>
              </a:lnSpc>
            </a:pPr>
            <a:r>
              <a:rPr lang="en" sz="2200" dirty="0">
                <a:latin typeface="Roboto Light" panose="02000000000000000000" pitchFamily="2" charset="0"/>
                <a:ea typeface="Roboto Light" panose="02000000000000000000" pitchFamily="2" charset="0"/>
                <a:cs typeface="Lexend"/>
                <a:sym typeface="Lexend"/>
              </a:rPr>
              <a:t>Start to build a cache of information for your narrative. I start with a few articles that interest me by title and abstract. Then I scan to see what I can learn for my unit. If nothing pops out, I go to the bibliography and read the titles there-- maybe what I am really looking for came before the article I am currently reading &amp; I need to go backwards a little by checking our </a:t>
            </a:r>
            <a:r>
              <a:rPr lang="en" sz="2200" i="1" dirty="0">
                <a:latin typeface="Roboto Light" panose="02000000000000000000" pitchFamily="2" charset="0"/>
                <a:ea typeface="Roboto Light" panose="02000000000000000000" pitchFamily="2" charset="0"/>
                <a:cs typeface="Lexend"/>
                <a:sym typeface="Lexend"/>
              </a:rPr>
              <a:t>their</a:t>
            </a:r>
            <a:r>
              <a:rPr lang="en" sz="2200" dirty="0">
                <a:latin typeface="Roboto Light" panose="02000000000000000000" pitchFamily="2" charset="0"/>
                <a:ea typeface="Roboto Light" panose="02000000000000000000" pitchFamily="2" charset="0"/>
                <a:cs typeface="Lexend"/>
                <a:sym typeface="Lexend"/>
              </a:rPr>
              <a:t> sources.</a:t>
            </a:r>
            <a:endParaRPr sz="2200" dirty="0">
              <a:latin typeface="Roboto Light" panose="02000000000000000000" pitchFamily="2" charset="0"/>
              <a:ea typeface="Roboto Light" panose="02000000000000000000" pitchFamily="2" charset="0"/>
              <a:cs typeface="Lexend"/>
              <a:sym typeface="Lexend"/>
            </a:endParaRPr>
          </a:p>
          <a:p>
            <a:pPr indent="457200">
              <a:lnSpc>
                <a:spcPct val="200000"/>
              </a:lnSpc>
            </a:pPr>
            <a:r>
              <a:rPr lang="en" sz="2200" dirty="0">
                <a:latin typeface="Roboto Light" panose="02000000000000000000" pitchFamily="2" charset="0"/>
                <a:ea typeface="Roboto Light" panose="02000000000000000000" pitchFamily="2" charset="0"/>
                <a:cs typeface="Lexend"/>
                <a:sym typeface="Lexend"/>
              </a:rPr>
              <a:t> Advice: create a folder on your computer to hold your articles and links. Create it, name it, and load it up. It’s always better to have too much and not need it, than need it and not have it. And it’s best to set this all up ASAP!</a:t>
            </a:r>
            <a:endParaRPr sz="2200" dirty="0">
              <a:latin typeface="Roboto Light" panose="02000000000000000000" pitchFamily="2" charset="0"/>
              <a:ea typeface="Roboto Light" panose="02000000000000000000" pitchFamily="2" charset="0"/>
              <a:cs typeface="Lexend"/>
              <a:sym typeface="Lexe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p:nvPr/>
        </p:nvSpPr>
        <p:spPr>
          <a:xfrm>
            <a:off x="1879600" y="59700"/>
            <a:ext cx="7369500" cy="400200"/>
          </a:xfrm>
          <a:prstGeom prst="rect">
            <a:avLst/>
          </a:prstGeom>
          <a:noFill/>
          <a:ln>
            <a:noFill/>
          </a:ln>
        </p:spPr>
        <p:txBody>
          <a:bodyPr spcFirstLastPara="1" wrap="square" lIns="91425" tIns="91425" rIns="91425" bIns="91425" anchor="t" anchorCtr="0">
            <a:spAutoFit/>
          </a:bodyPr>
          <a:lstStyle/>
          <a:p>
            <a:endParaRPr/>
          </a:p>
        </p:txBody>
      </p:sp>
      <p:sp>
        <p:nvSpPr>
          <p:cNvPr id="91" name="Google Shape;91;p18"/>
          <p:cNvSpPr txBox="1"/>
          <p:nvPr/>
        </p:nvSpPr>
        <p:spPr>
          <a:xfrm>
            <a:off x="1879600" y="1"/>
            <a:ext cx="10058400" cy="5416837"/>
          </a:xfrm>
          <a:prstGeom prst="rect">
            <a:avLst/>
          </a:prstGeom>
          <a:noFill/>
          <a:ln>
            <a:noFill/>
          </a:ln>
        </p:spPr>
        <p:txBody>
          <a:bodyPr spcFirstLastPara="1" wrap="square" lIns="91425" tIns="91425" rIns="91425" bIns="91425" anchor="t" anchorCtr="0">
            <a:spAutoFit/>
          </a:bodyPr>
          <a:lstStyle/>
          <a:p>
            <a:pPr>
              <a:lnSpc>
                <a:spcPct val="200000"/>
              </a:lnSpc>
            </a:pPr>
            <a:r>
              <a:rPr lang="en"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rPr>
              <a:t>Step 2: The Research</a:t>
            </a:r>
            <a:endParaRPr lang="en-US"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endParaRPr>
          </a:p>
          <a:p>
            <a:pPr indent="457200">
              <a:lnSpc>
                <a:spcPct val="200000"/>
              </a:lnSpc>
            </a:pPr>
            <a:r>
              <a:rPr lang="en-US" sz="2200" dirty="0">
                <a:latin typeface="Roboto Light" panose="02000000000000000000" pitchFamily="2" charset="0"/>
                <a:ea typeface="Roboto Light" panose="02000000000000000000" pitchFamily="2" charset="0"/>
                <a:cs typeface="Lexend"/>
                <a:sym typeface="Lexend"/>
              </a:rPr>
              <a:t>For those who are like me and choose the method of engagement (</a:t>
            </a:r>
            <a:r>
              <a:rPr lang="en-US" sz="2200" dirty="0" err="1">
                <a:latin typeface="Roboto Light" panose="02000000000000000000" pitchFamily="2" charset="0"/>
                <a:ea typeface="Roboto Light" panose="02000000000000000000" pitchFamily="2" charset="0"/>
                <a:cs typeface="Lexend"/>
                <a:sym typeface="Lexend"/>
              </a:rPr>
              <a:t>ie</a:t>
            </a:r>
            <a:r>
              <a:rPr lang="en-US" sz="2200" dirty="0">
                <a:latin typeface="Roboto Light" panose="02000000000000000000" pitchFamily="2" charset="0"/>
                <a:ea typeface="Roboto Light" panose="02000000000000000000" pitchFamily="2" charset="0"/>
                <a:cs typeface="Lexend"/>
                <a:sym typeface="Lexend"/>
              </a:rPr>
              <a:t>. using self regulation, creating media) prior to the start of the seminar, previewing the content will help you narrow your focus for what info you want to convey to students via the method you have chosen. Also remember that your research should support why you chose that specific way to engage your students.</a:t>
            </a:r>
          </a:p>
          <a:p>
            <a:pPr indent="457200">
              <a:lnSpc>
                <a:spcPct val="200000"/>
              </a:lnSpc>
            </a:pPr>
            <a:endParaRPr sz="2400" dirty="0">
              <a:latin typeface="Lexend"/>
              <a:ea typeface="Lexend"/>
              <a:cs typeface="Lexend"/>
              <a:sym typeface="Lexend"/>
            </a:endParaRPr>
          </a:p>
        </p:txBody>
      </p:sp>
      <p:sp>
        <p:nvSpPr>
          <p:cNvPr id="92" name="Google Shape;92;p18"/>
          <p:cNvSpPr txBox="1"/>
          <p:nvPr/>
        </p:nvSpPr>
        <p:spPr>
          <a:xfrm>
            <a:off x="1879600" y="4919460"/>
            <a:ext cx="3073200" cy="1661963"/>
          </a:xfrm>
          <a:prstGeom prst="rect">
            <a:avLst/>
          </a:prstGeom>
          <a:noFill/>
          <a:ln>
            <a:noFill/>
          </a:ln>
        </p:spPr>
        <p:txBody>
          <a:bodyPr spcFirstLastPara="1" wrap="square" lIns="91425" tIns="91425" rIns="91425" bIns="91425" anchor="t" anchorCtr="0">
            <a:spAutoFit/>
          </a:bodyPr>
          <a:lstStyle/>
          <a:p>
            <a:pPr algn="ctr"/>
            <a:r>
              <a:rPr lang="en" sz="1600" dirty="0">
                <a:latin typeface="Roboto Light" panose="02000000000000000000" pitchFamily="2" charset="0"/>
                <a:ea typeface="Roboto Light" panose="02000000000000000000" pitchFamily="2" charset="0"/>
                <a:cs typeface="Lexend"/>
                <a:sym typeface="Lexend"/>
              </a:rPr>
              <a:t>Unit: </a:t>
            </a:r>
            <a:endParaRPr sz="1600" dirty="0">
              <a:latin typeface="Roboto Light" panose="02000000000000000000" pitchFamily="2" charset="0"/>
              <a:ea typeface="Roboto Light" panose="02000000000000000000" pitchFamily="2" charset="0"/>
              <a:cs typeface="Lexend"/>
              <a:sym typeface="Lexend"/>
            </a:endParaRPr>
          </a:p>
          <a:p>
            <a:pPr algn="ctr"/>
            <a:r>
              <a:rPr lang="en" sz="1600" dirty="0">
                <a:latin typeface="Roboto Light" panose="02000000000000000000" pitchFamily="2" charset="0"/>
                <a:ea typeface="Roboto Light" panose="02000000000000000000" pitchFamily="2" charset="0"/>
                <a:cs typeface="Lexend"/>
                <a:sym typeface="Lexend"/>
              </a:rPr>
              <a:t>Using infographics </a:t>
            </a:r>
            <a:endParaRPr sz="1600" dirty="0">
              <a:latin typeface="Roboto Light" panose="02000000000000000000" pitchFamily="2" charset="0"/>
              <a:ea typeface="Roboto Light" panose="02000000000000000000" pitchFamily="2" charset="0"/>
              <a:cs typeface="Lexend"/>
              <a:sym typeface="Lexend"/>
            </a:endParaRPr>
          </a:p>
          <a:p>
            <a:pPr algn="ctr"/>
            <a:endParaRPr sz="1600" dirty="0">
              <a:latin typeface="Roboto Light" panose="02000000000000000000" pitchFamily="2" charset="0"/>
              <a:ea typeface="Roboto Light" panose="02000000000000000000" pitchFamily="2" charset="0"/>
              <a:cs typeface="Lexend"/>
              <a:sym typeface="Lexend"/>
            </a:endParaRPr>
          </a:p>
          <a:p>
            <a:pPr algn="ctr"/>
            <a:r>
              <a:rPr lang="en" sz="1600" dirty="0">
                <a:latin typeface="Roboto Light" panose="02000000000000000000" pitchFamily="2" charset="0"/>
                <a:ea typeface="Roboto Light" panose="02000000000000000000" pitchFamily="2" charset="0"/>
                <a:cs typeface="Lexend"/>
                <a:sym typeface="Lexend"/>
              </a:rPr>
              <a:t>Researched: </a:t>
            </a:r>
            <a:endParaRPr sz="1600" dirty="0">
              <a:latin typeface="Roboto Light" panose="02000000000000000000" pitchFamily="2" charset="0"/>
              <a:ea typeface="Roboto Light" panose="02000000000000000000" pitchFamily="2" charset="0"/>
              <a:cs typeface="Lexend"/>
              <a:sym typeface="Lexend"/>
            </a:endParaRPr>
          </a:p>
          <a:p>
            <a:pPr algn="ctr"/>
            <a:r>
              <a:rPr lang="en" sz="1600" dirty="0">
                <a:latin typeface="Roboto Light" panose="02000000000000000000" pitchFamily="2" charset="0"/>
                <a:ea typeface="Roboto Light" panose="02000000000000000000" pitchFamily="2" charset="0"/>
                <a:cs typeface="Lexend"/>
                <a:sym typeface="Lexend"/>
              </a:rPr>
              <a:t>How visuals enhance learning, esp for SpEd and ELL students</a:t>
            </a:r>
            <a:endParaRPr sz="1600" dirty="0">
              <a:latin typeface="Roboto Light" panose="02000000000000000000" pitchFamily="2" charset="0"/>
              <a:ea typeface="Roboto Light" panose="02000000000000000000" pitchFamily="2" charset="0"/>
              <a:cs typeface="Lexend"/>
              <a:sym typeface="Lexend"/>
            </a:endParaRPr>
          </a:p>
        </p:txBody>
      </p:sp>
      <p:sp>
        <p:nvSpPr>
          <p:cNvPr id="93" name="Google Shape;93;p18"/>
          <p:cNvSpPr txBox="1"/>
          <p:nvPr/>
        </p:nvSpPr>
        <p:spPr>
          <a:xfrm>
            <a:off x="5242625" y="4919460"/>
            <a:ext cx="3317400" cy="1661963"/>
          </a:xfrm>
          <a:prstGeom prst="rect">
            <a:avLst/>
          </a:prstGeom>
          <a:noFill/>
          <a:ln>
            <a:noFill/>
          </a:ln>
        </p:spPr>
        <p:txBody>
          <a:bodyPr spcFirstLastPara="1" wrap="square" lIns="91425" tIns="91425" rIns="91425" bIns="91425" anchor="t" anchorCtr="0">
            <a:spAutoFit/>
          </a:bodyPr>
          <a:lstStyle/>
          <a:p>
            <a:pPr algn="ctr"/>
            <a:r>
              <a:rPr lang="en" sz="1600" dirty="0">
                <a:latin typeface="Roboto Light" panose="02000000000000000000" pitchFamily="2" charset="0"/>
                <a:ea typeface="Roboto Light" panose="02000000000000000000" pitchFamily="2" charset="0"/>
                <a:cs typeface="Lexend"/>
                <a:sym typeface="Lexend"/>
              </a:rPr>
              <a:t>Unit: </a:t>
            </a:r>
            <a:endParaRPr sz="1600" dirty="0">
              <a:latin typeface="Roboto Light" panose="02000000000000000000" pitchFamily="2" charset="0"/>
              <a:ea typeface="Roboto Light" panose="02000000000000000000" pitchFamily="2" charset="0"/>
              <a:cs typeface="Lexend"/>
              <a:sym typeface="Lexend"/>
            </a:endParaRPr>
          </a:p>
          <a:p>
            <a:pPr algn="ctr"/>
            <a:r>
              <a:rPr lang="en" sz="1600" dirty="0">
                <a:latin typeface="Roboto Light" panose="02000000000000000000" pitchFamily="2" charset="0"/>
                <a:ea typeface="Roboto Light" panose="02000000000000000000" pitchFamily="2" charset="0"/>
                <a:cs typeface="Lexend"/>
                <a:sym typeface="Lexend"/>
              </a:rPr>
              <a:t>Using weaving &amp; teepee design </a:t>
            </a:r>
            <a:endParaRPr sz="1600" dirty="0">
              <a:latin typeface="Roboto Light" panose="02000000000000000000" pitchFamily="2" charset="0"/>
              <a:ea typeface="Roboto Light" panose="02000000000000000000" pitchFamily="2" charset="0"/>
              <a:cs typeface="Lexend"/>
              <a:sym typeface="Lexend"/>
            </a:endParaRPr>
          </a:p>
          <a:p>
            <a:pPr algn="ctr"/>
            <a:endParaRPr sz="1600" dirty="0">
              <a:latin typeface="Roboto Light" panose="02000000000000000000" pitchFamily="2" charset="0"/>
              <a:ea typeface="Roboto Light" panose="02000000000000000000" pitchFamily="2" charset="0"/>
              <a:cs typeface="Lexend"/>
              <a:sym typeface="Lexend"/>
            </a:endParaRPr>
          </a:p>
          <a:p>
            <a:pPr algn="ctr"/>
            <a:r>
              <a:rPr lang="en" sz="1600" dirty="0">
                <a:solidFill>
                  <a:schemeClr val="dk1"/>
                </a:solidFill>
                <a:latin typeface="Roboto Light" panose="02000000000000000000" pitchFamily="2" charset="0"/>
                <a:ea typeface="Roboto Light" panose="02000000000000000000" pitchFamily="2" charset="0"/>
                <a:cs typeface="Lexend"/>
                <a:sym typeface="Lexend"/>
              </a:rPr>
              <a:t>Researched: </a:t>
            </a:r>
            <a:endParaRPr sz="1600" dirty="0">
              <a:solidFill>
                <a:schemeClr val="dk1"/>
              </a:solidFill>
              <a:latin typeface="Roboto Light" panose="02000000000000000000" pitchFamily="2" charset="0"/>
              <a:ea typeface="Roboto Light" panose="02000000000000000000" pitchFamily="2" charset="0"/>
              <a:cs typeface="Lexend"/>
              <a:sym typeface="Lexend"/>
            </a:endParaRPr>
          </a:p>
          <a:p>
            <a:pPr algn="ctr"/>
            <a:r>
              <a:rPr lang="en" sz="1600" dirty="0">
                <a:solidFill>
                  <a:schemeClr val="dk1"/>
                </a:solidFill>
                <a:latin typeface="Roboto Light" panose="02000000000000000000" pitchFamily="2" charset="0"/>
                <a:ea typeface="Roboto Light" panose="02000000000000000000" pitchFamily="2" charset="0"/>
                <a:cs typeface="Lexend"/>
                <a:sym typeface="Lexend"/>
              </a:rPr>
              <a:t>How hands on learning solidified connections to content</a:t>
            </a:r>
            <a:endParaRPr sz="1600" dirty="0">
              <a:latin typeface="Roboto Light" panose="02000000000000000000" pitchFamily="2" charset="0"/>
              <a:ea typeface="Roboto Light" panose="02000000000000000000" pitchFamily="2" charset="0"/>
              <a:cs typeface="Lexend"/>
              <a:sym typeface="Lexend"/>
            </a:endParaRPr>
          </a:p>
        </p:txBody>
      </p:sp>
      <p:sp>
        <p:nvSpPr>
          <p:cNvPr id="94" name="Google Shape;94;p18"/>
          <p:cNvSpPr txBox="1"/>
          <p:nvPr/>
        </p:nvSpPr>
        <p:spPr>
          <a:xfrm>
            <a:off x="8864800" y="4919460"/>
            <a:ext cx="3073200" cy="1662300"/>
          </a:xfrm>
          <a:prstGeom prst="rect">
            <a:avLst/>
          </a:prstGeom>
          <a:noFill/>
          <a:ln>
            <a:noFill/>
          </a:ln>
        </p:spPr>
        <p:txBody>
          <a:bodyPr spcFirstLastPara="1" wrap="square" lIns="91425" tIns="91425" rIns="91425" bIns="91425" anchor="t" anchorCtr="0">
            <a:spAutoFit/>
          </a:bodyPr>
          <a:lstStyle/>
          <a:p>
            <a:pPr algn="ctr"/>
            <a:r>
              <a:rPr lang="en" sz="1600" dirty="0">
                <a:latin typeface="Roboto Light" panose="02000000000000000000" pitchFamily="2" charset="0"/>
                <a:ea typeface="Roboto Light" panose="02000000000000000000" pitchFamily="2" charset="0"/>
                <a:cs typeface="Lexend"/>
                <a:sym typeface="Lexend"/>
              </a:rPr>
              <a:t>Unit: </a:t>
            </a:r>
            <a:endParaRPr sz="1600" dirty="0">
              <a:latin typeface="Roboto Light" panose="02000000000000000000" pitchFamily="2" charset="0"/>
              <a:ea typeface="Roboto Light" panose="02000000000000000000" pitchFamily="2" charset="0"/>
              <a:cs typeface="Lexend"/>
              <a:sym typeface="Lexend"/>
            </a:endParaRPr>
          </a:p>
          <a:p>
            <a:pPr algn="ctr"/>
            <a:r>
              <a:rPr lang="en" sz="1600" dirty="0">
                <a:latin typeface="Roboto Light" panose="02000000000000000000" pitchFamily="2" charset="0"/>
                <a:ea typeface="Roboto Light" panose="02000000000000000000" pitchFamily="2" charset="0"/>
                <a:cs typeface="Lexend"/>
                <a:sym typeface="Lexend"/>
              </a:rPr>
              <a:t>Using games </a:t>
            </a:r>
            <a:endParaRPr sz="1600" dirty="0">
              <a:latin typeface="Roboto Light" panose="02000000000000000000" pitchFamily="2" charset="0"/>
              <a:ea typeface="Roboto Light" panose="02000000000000000000" pitchFamily="2" charset="0"/>
              <a:cs typeface="Lexend"/>
              <a:sym typeface="Lexend"/>
            </a:endParaRPr>
          </a:p>
          <a:p>
            <a:pPr algn="ctr"/>
            <a:endParaRPr sz="1600" dirty="0">
              <a:latin typeface="Roboto Light" panose="02000000000000000000" pitchFamily="2" charset="0"/>
              <a:ea typeface="Roboto Light" panose="02000000000000000000" pitchFamily="2" charset="0"/>
              <a:cs typeface="Lexend"/>
              <a:sym typeface="Lexend"/>
            </a:endParaRPr>
          </a:p>
          <a:p>
            <a:pPr algn="ctr"/>
            <a:r>
              <a:rPr lang="en" sz="1600" dirty="0">
                <a:solidFill>
                  <a:schemeClr val="dk1"/>
                </a:solidFill>
                <a:latin typeface="Roboto Light" panose="02000000000000000000" pitchFamily="2" charset="0"/>
                <a:ea typeface="Roboto Light" panose="02000000000000000000" pitchFamily="2" charset="0"/>
                <a:cs typeface="Lexend"/>
                <a:sym typeface="Lexend"/>
              </a:rPr>
              <a:t>Researched: </a:t>
            </a:r>
            <a:endParaRPr sz="1600" dirty="0">
              <a:solidFill>
                <a:schemeClr val="dk1"/>
              </a:solidFill>
              <a:latin typeface="Roboto Light" panose="02000000000000000000" pitchFamily="2" charset="0"/>
              <a:ea typeface="Roboto Light" panose="02000000000000000000" pitchFamily="2" charset="0"/>
              <a:cs typeface="Lexend"/>
              <a:sym typeface="Lexend"/>
            </a:endParaRPr>
          </a:p>
          <a:p>
            <a:pPr algn="ctr"/>
            <a:r>
              <a:rPr lang="en" sz="1600" dirty="0">
                <a:solidFill>
                  <a:schemeClr val="dk1"/>
                </a:solidFill>
                <a:latin typeface="Roboto Light" panose="02000000000000000000" pitchFamily="2" charset="0"/>
                <a:ea typeface="Roboto Light" panose="02000000000000000000" pitchFamily="2" charset="0"/>
                <a:cs typeface="Lexend"/>
                <a:sym typeface="Lexend"/>
              </a:rPr>
              <a:t>How gamification theory can apply to elementary kids</a:t>
            </a:r>
            <a:endParaRPr sz="1600" dirty="0">
              <a:latin typeface="Roboto Light" panose="02000000000000000000" pitchFamily="2" charset="0"/>
              <a:ea typeface="Roboto Light" panose="02000000000000000000" pitchFamily="2" charset="0"/>
              <a:cs typeface="Lexend"/>
              <a:sym typeface="Lexe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p:nvPr/>
        </p:nvSpPr>
        <p:spPr>
          <a:xfrm>
            <a:off x="1879600" y="1"/>
            <a:ext cx="10058400" cy="8125271"/>
          </a:xfrm>
          <a:prstGeom prst="rect">
            <a:avLst/>
          </a:prstGeom>
          <a:noFill/>
          <a:ln>
            <a:noFill/>
          </a:ln>
        </p:spPr>
        <p:txBody>
          <a:bodyPr spcFirstLastPara="1" wrap="square" lIns="91425" tIns="91425" rIns="91425" bIns="91425" anchor="t" anchorCtr="0">
            <a:spAutoFit/>
          </a:bodyPr>
          <a:lstStyle/>
          <a:p>
            <a:pPr>
              <a:lnSpc>
                <a:spcPct val="200000"/>
              </a:lnSpc>
            </a:pPr>
            <a:r>
              <a:rPr lang="en"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rPr>
              <a:t>Step 3: The Narrative</a:t>
            </a:r>
            <a:endParaRPr lang="en-US"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endParaRPr>
          </a:p>
          <a:p>
            <a:pPr indent="457200">
              <a:lnSpc>
                <a:spcPct val="200000"/>
              </a:lnSpc>
            </a:pPr>
            <a:r>
              <a:rPr lang="en-US" sz="2200" dirty="0">
                <a:latin typeface="Roboto Light" panose="02000000000000000000" pitchFamily="2" charset="0"/>
                <a:ea typeface="Roboto Light" panose="02000000000000000000" pitchFamily="2" charset="0"/>
                <a:cs typeface="Lexend"/>
                <a:sym typeface="Lexend"/>
              </a:rPr>
              <a:t>The narrative is why you wanted to take this seminar, what you got out of it, and how that information will benefit your students. It comprises</a:t>
            </a:r>
          </a:p>
          <a:p>
            <a:pPr marL="1254125" indent="-342900">
              <a:lnSpc>
                <a:spcPct val="200000"/>
              </a:lnSpc>
              <a:buFont typeface="Arial" panose="020B0604020202020204" pitchFamily="34" charset="0"/>
              <a:buChar char="•"/>
            </a:pPr>
            <a:r>
              <a:rPr lang="en-US" sz="2200" dirty="0">
                <a:latin typeface="Roboto Light" panose="02000000000000000000" pitchFamily="2" charset="0"/>
                <a:ea typeface="Roboto Light" panose="02000000000000000000" pitchFamily="2" charset="0"/>
                <a:cs typeface="Lexend"/>
                <a:sym typeface="Lexend"/>
              </a:rPr>
              <a:t>The </a:t>
            </a:r>
            <a:r>
              <a:rPr lang="en-US" sz="2200" i="1" dirty="0">
                <a:latin typeface="Roboto Light" panose="02000000000000000000" pitchFamily="2" charset="0"/>
                <a:ea typeface="Roboto Light" panose="02000000000000000000" pitchFamily="2" charset="0"/>
                <a:cs typeface="Lexend"/>
                <a:sym typeface="Lexend"/>
              </a:rPr>
              <a:t>Unit Content </a:t>
            </a:r>
            <a:r>
              <a:rPr lang="en-US" sz="2200" dirty="0">
                <a:latin typeface="Roboto Light" panose="02000000000000000000" pitchFamily="2" charset="0"/>
                <a:ea typeface="Roboto Light" panose="02000000000000000000" pitchFamily="2" charset="0"/>
                <a:cs typeface="Lexend"/>
                <a:sym typeface="Lexend"/>
              </a:rPr>
              <a:t>(</a:t>
            </a:r>
            <a:r>
              <a:rPr lang="en" sz="2200" dirty="0">
                <a:latin typeface="Roboto Light" panose="02000000000000000000" pitchFamily="2" charset="0"/>
                <a:ea typeface="Roboto Light" panose="02000000000000000000" pitchFamily="2" charset="0"/>
                <a:cs typeface="Lexend"/>
                <a:sym typeface="Lexend"/>
              </a:rPr>
              <a:t>a clear statement of the subject matter the unit seeks to cover)</a:t>
            </a:r>
          </a:p>
          <a:p>
            <a:pPr marL="1254125" indent="-342900">
              <a:lnSpc>
                <a:spcPct val="200000"/>
              </a:lnSpc>
              <a:buFont typeface="Arial" panose="020B0604020202020204" pitchFamily="34" charset="0"/>
              <a:buChar char="•"/>
            </a:pPr>
            <a:r>
              <a:rPr lang="en" sz="2200" dirty="0">
                <a:latin typeface="Roboto Light" panose="02000000000000000000" pitchFamily="2" charset="0"/>
                <a:ea typeface="Roboto Light" panose="02000000000000000000" pitchFamily="2" charset="0"/>
                <a:cs typeface="Lexend"/>
                <a:sym typeface="Lexend"/>
              </a:rPr>
              <a:t>The </a:t>
            </a:r>
            <a:r>
              <a:rPr lang="en" sz="2200" i="1" dirty="0">
                <a:latin typeface="Roboto Light" panose="02000000000000000000" pitchFamily="2" charset="0"/>
                <a:ea typeface="Roboto Light" panose="02000000000000000000" pitchFamily="2" charset="0"/>
                <a:cs typeface="Lexend"/>
                <a:sym typeface="Lexend"/>
              </a:rPr>
              <a:t>Teaching Strategies </a:t>
            </a:r>
            <a:r>
              <a:rPr lang="en" sz="2200" dirty="0">
                <a:latin typeface="Roboto Light" panose="02000000000000000000" pitchFamily="2" charset="0"/>
                <a:ea typeface="Roboto Light" panose="02000000000000000000" pitchFamily="2" charset="0"/>
                <a:cs typeface="Lexend"/>
                <a:sym typeface="Lexend"/>
              </a:rPr>
              <a:t>(</a:t>
            </a:r>
            <a:r>
              <a:rPr lang="en-US" sz="2200" dirty="0">
                <a:latin typeface="Roboto Light" panose="02000000000000000000" pitchFamily="2" charset="0"/>
                <a:ea typeface="Roboto Light" panose="02000000000000000000" pitchFamily="2" charset="0"/>
                <a:cs typeface="Lexend"/>
                <a:sym typeface="Lexend"/>
              </a:rPr>
              <a:t>a coherent plan for teaching that content)</a:t>
            </a:r>
          </a:p>
          <a:p>
            <a:pPr indent="457200">
              <a:lnSpc>
                <a:spcPct val="200000"/>
              </a:lnSpc>
            </a:pPr>
            <a:r>
              <a:rPr lang="en" sz="2200" dirty="0">
                <a:latin typeface="Roboto Light" panose="02000000000000000000" pitchFamily="2" charset="0"/>
                <a:ea typeface="Roboto Light" panose="02000000000000000000" pitchFamily="2" charset="0"/>
                <a:sym typeface="Lexend"/>
              </a:rPr>
              <a:t>For some, it tells the story of the socioeconomics of your students and how they need the information or would use the information you learned.</a:t>
            </a:r>
            <a:endParaRPr sz="2200" dirty="0">
              <a:latin typeface="Roboto Light" panose="02000000000000000000" pitchFamily="2" charset="0"/>
              <a:ea typeface="Roboto Light" panose="02000000000000000000" pitchFamily="2" charset="0"/>
              <a:sym typeface="Lexend"/>
            </a:endParaRPr>
          </a:p>
          <a:p>
            <a:pPr indent="457200">
              <a:lnSpc>
                <a:spcPct val="200000"/>
              </a:lnSpc>
            </a:pPr>
            <a:r>
              <a:rPr lang="en" sz="2200" dirty="0">
                <a:latin typeface="Roboto Light" panose="02000000000000000000" pitchFamily="2" charset="0"/>
                <a:ea typeface="Roboto Light" panose="02000000000000000000" pitchFamily="2" charset="0"/>
                <a:sym typeface="Lexend"/>
              </a:rPr>
              <a:t>For some, it tells the story of the special needs of your students and how this information benefits their academic or personal lives.</a:t>
            </a:r>
            <a:endParaRPr sz="2200" dirty="0">
              <a:latin typeface="Roboto Light" panose="02000000000000000000" pitchFamily="2" charset="0"/>
              <a:ea typeface="Roboto Light" panose="02000000000000000000" pitchFamily="2" charset="0"/>
              <a:sym typeface="Lexend"/>
            </a:endParaRPr>
          </a:p>
          <a:p>
            <a:pPr>
              <a:lnSpc>
                <a:spcPct val="200000"/>
              </a:lnSpc>
            </a:pPr>
            <a:endParaRPr sz="2400" dirty="0">
              <a:latin typeface="Lexend"/>
              <a:ea typeface="Lexend"/>
              <a:cs typeface="Lexend"/>
              <a:sym typeface="Lexe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p:nvPr/>
        </p:nvSpPr>
        <p:spPr>
          <a:xfrm>
            <a:off x="1879600" y="0"/>
            <a:ext cx="10058400" cy="4062620"/>
          </a:xfrm>
          <a:prstGeom prst="rect">
            <a:avLst/>
          </a:prstGeom>
          <a:noFill/>
          <a:ln>
            <a:noFill/>
          </a:ln>
        </p:spPr>
        <p:txBody>
          <a:bodyPr spcFirstLastPara="1" wrap="square" lIns="91425" tIns="91425" rIns="91425" bIns="91425" anchor="t" anchorCtr="0">
            <a:spAutoFit/>
          </a:bodyPr>
          <a:lstStyle/>
          <a:p>
            <a:pPr>
              <a:lnSpc>
                <a:spcPct val="200000"/>
              </a:lnSpc>
            </a:pPr>
            <a:r>
              <a:rPr lang="en"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rPr>
              <a:t>Step 3: The Narrative</a:t>
            </a:r>
            <a:endParaRPr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endParaRPr>
          </a:p>
          <a:p>
            <a:pPr indent="457200">
              <a:lnSpc>
                <a:spcPct val="200000"/>
              </a:lnSpc>
            </a:pPr>
            <a:r>
              <a:rPr lang="en" sz="2200" dirty="0">
                <a:latin typeface="Roboto Light" panose="02000000000000000000" pitchFamily="2" charset="0"/>
                <a:ea typeface="Roboto Light" panose="02000000000000000000" pitchFamily="2" charset="0"/>
                <a:cs typeface="Lexend"/>
                <a:sym typeface="Lexend"/>
              </a:rPr>
              <a:t>For me the narrative was always about engagement and using the topic of the seminar and a research based approach to teach it to my students. I have also made sure to think about my SpEd and ELL students.</a:t>
            </a:r>
            <a:endParaRPr sz="2200" dirty="0">
              <a:latin typeface="Roboto Light" panose="02000000000000000000" pitchFamily="2" charset="0"/>
              <a:ea typeface="Roboto Light" panose="02000000000000000000" pitchFamily="2" charset="0"/>
              <a:cs typeface="Lexend"/>
              <a:sym typeface="Lexend"/>
            </a:endParaRPr>
          </a:p>
          <a:p>
            <a:pPr>
              <a:lnSpc>
                <a:spcPct val="200000"/>
              </a:lnSpc>
            </a:pPr>
            <a:endParaRPr sz="2400" dirty="0">
              <a:latin typeface="Lexend"/>
              <a:ea typeface="Lexend"/>
              <a:cs typeface="Lexend"/>
              <a:sym typeface="Lexend"/>
            </a:endParaRPr>
          </a:p>
        </p:txBody>
      </p:sp>
      <p:sp>
        <p:nvSpPr>
          <p:cNvPr id="65" name="Google Shape;65;p15"/>
          <p:cNvSpPr txBox="1"/>
          <p:nvPr/>
        </p:nvSpPr>
        <p:spPr>
          <a:xfrm>
            <a:off x="1879600" y="3553175"/>
            <a:ext cx="3073200" cy="3140100"/>
          </a:xfrm>
          <a:prstGeom prst="rect">
            <a:avLst/>
          </a:prstGeom>
          <a:noFill/>
          <a:ln>
            <a:noFill/>
          </a:ln>
        </p:spPr>
        <p:txBody>
          <a:bodyPr spcFirstLastPara="1" wrap="square" lIns="91425" tIns="91425" rIns="91425" bIns="91425" anchor="t" anchorCtr="0">
            <a:spAutoFit/>
          </a:bodyPr>
          <a:lstStyle/>
          <a:p>
            <a:pPr algn="ctr"/>
            <a:r>
              <a:rPr lang="en" sz="1600" dirty="0">
                <a:latin typeface="Roboto Light" panose="02000000000000000000" pitchFamily="2" charset="0"/>
                <a:ea typeface="Roboto Light" panose="02000000000000000000" pitchFamily="2" charset="0"/>
                <a:cs typeface="Lexend"/>
                <a:sym typeface="Lexend"/>
              </a:rPr>
              <a:t>Seminar: </a:t>
            </a:r>
            <a:endParaRPr sz="1600" dirty="0">
              <a:latin typeface="Roboto Light" panose="02000000000000000000" pitchFamily="2" charset="0"/>
              <a:ea typeface="Roboto Light" panose="02000000000000000000" pitchFamily="2" charset="0"/>
              <a:cs typeface="Lexend"/>
              <a:sym typeface="Lexend"/>
            </a:endParaRPr>
          </a:p>
          <a:p>
            <a:pPr algn="ctr"/>
            <a:r>
              <a:rPr lang="en" sz="1600" dirty="0">
                <a:latin typeface="Roboto Light" panose="02000000000000000000" pitchFamily="2" charset="0"/>
                <a:ea typeface="Roboto Light" panose="02000000000000000000" pitchFamily="2" charset="0"/>
                <a:cs typeface="Lexend"/>
                <a:sym typeface="Lexend"/>
              </a:rPr>
              <a:t>Data Visualization</a:t>
            </a:r>
            <a:endParaRPr sz="1600" dirty="0">
              <a:latin typeface="Roboto Light" panose="02000000000000000000" pitchFamily="2" charset="0"/>
              <a:ea typeface="Roboto Light" panose="02000000000000000000" pitchFamily="2" charset="0"/>
              <a:cs typeface="Lexend"/>
              <a:sym typeface="Lexend"/>
            </a:endParaRPr>
          </a:p>
          <a:p>
            <a:pPr algn="ctr"/>
            <a:endParaRPr sz="1600" dirty="0">
              <a:latin typeface="Roboto Light" panose="02000000000000000000" pitchFamily="2" charset="0"/>
              <a:ea typeface="Roboto Light" panose="02000000000000000000" pitchFamily="2" charset="0"/>
              <a:cs typeface="Lexend"/>
              <a:sym typeface="Lexend"/>
            </a:endParaRPr>
          </a:p>
          <a:p>
            <a:pPr algn="ctr"/>
            <a:r>
              <a:rPr lang="en" sz="1600" dirty="0">
                <a:latin typeface="Roboto Light" panose="02000000000000000000" pitchFamily="2" charset="0"/>
                <a:ea typeface="Roboto Light" panose="02000000000000000000" pitchFamily="2" charset="0"/>
                <a:cs typeface="Lexend"/>
                <a:sym typeface="Lexend"/>
              </a:rPr>
              <a:t>Question: </a:t>
            </a:r>
            <a:endParaRPr sz="1600" dirty="0">
              <a:latin typeface="Roboto Light" panose="02000000000000000000" pitchFamily="2" charset="0"/>
              <a:ea typeface="Roboto Light" panose="02000000000000000000" pitchFamily="2" charset="0"/>
              <a:cs typeface="Lexend"/>
              <a:sym typeface="Lexend"/>
            </a:endParaRPr>
          </a:p>
          <a:p>
            <a:pPr algn="ctr"/>
            <a:r>
              <a:rPr lang="en" sz="1600" dirty="0">
                <a:latin typeface="Roboto Light" panose="02000000000000000000" pitchFamily="2" charset="0"/>
                <a:ea typeface="Roboto Light" panose="02000000000000000000" pitchFamily="2" charset="0"/>
                <a:cs typeface="Lexend"/>
                <a:sym typeface="Lexend"/>
              </a:rPr>
              <a:t>How do I </a:t>
            </a:r>
            <a:r>
              <a:rPr lang="en" sz="1600" dirty="0">
                <a:solidFill>
                  <a:schemeClr val="dk1"/>
                </a:solidFill>
                <a:latin typeface="Roboto Light" panose="02000000000000000000" pitchFamily="2" charset="0"/>
                <a:ea typeface="Roboto Light" panose="02000000000000000000" pitchFamily="2" charset="0"/>
                <a:cs typeface="Lexend"/>
                <a:sym typeface="Lexend"/>
              </a:rPr>
              <a:t>engage students in</a:t>
            </a:r>
            <a:r>
              <a:rPr lang="en" sz="1600" dirty="0">
                <a:latin typeface="Roboto Light" panose="02000000000000000000" pitchFamily="2" charset="0"/>
                <a:ea typeface="Roboto Light" panose="02000000000000000000" pitchFamily="2" charset="0"/>
                <a:cs typeface="Lexend"/>
                <a:sym typeface="Lexend"/>
              </a:rPr>
              <a:t> data collection in the elementary classroom?</a:t>
            </a:r>
            <a:endParaRPr sz="1600" dirty="0">
              <a:latin typeface="Roboto Light" panose="02000000000000000000" pitchFamily="2" charset="0"/>
              <a:ea typeface="Roboto Light" panose="02000000000000000000" pitchFamily="2" charset="0"/>
              <a:cs typeface="Lexend"/>
              <a:sym typeface="Lexend"/>
            </a:endParaRPr>
          </a:p>
          <a:p>
            <a:pPr algn="ctr"/>
            <a:endParaRPr sz="1600" dirty="0">
              <a:latin typeface="Roboto Light" panose="02000000000000000000" pitchFamily="2" charset="0"/>
              <a:ea typeface="Roboto Light" panose="02000000000000000000" pitchFamily="2" charset="0"/>
              <a:cs typeface="Lexend"/>
              <a:sym typeface="Lexend"/>
            </a:endParaRPr>
          </a:p>
          <a:p>
            <a:pPr algn="ctr"/>
            <a:r>
              <a:rPr lang="en" sz="1600" dirty="0">
                <a:latin typeface="Roboto Light" panose="02000000000000000000" pitchFamily="2" charset="0"/>
                <a:ea typeface="Roboto Light" panose="02000000000000000000" pitchFamily="2" charset="0"/>
                <a:cs typeface="Lexend"/>
                <a:sym typeface="Lexend"/>
              </a:rPr>
              <a:t>Unit: </a:t>
            </a:r>
            <a:endParaRPr sz="1600" dirty="0">
              <a:latin typeface="Roboto Light" panose="02000000000000000000" pitchFamily="2" charset="0"/>
              <a:ea typeface="Roboto Light" panose="02000000000000000000" pitchFamily="2" charset="0"/>
              <a:cs typeface="Lexend"/>
              <a:sym typeface="Lexend"/>
            </a:endParaRPr>
          </a:p>
          <a:p>
            <a:pPr algn="ctr"/>
            <a:r>
              <a:rPr lang="en" sz="1600" dirty="0">
                <a:latin typeface="Roboto Light" panose="02000000000000000000" pitchFamily="2" charset="0"/>
                <a:ea typeface="Roboto Light" panose="02000000000000000000" pitchFamily="2" charset="0"/>
                <a:cs typeface="Lexend"/>
                <a:sym typeface="Lexend"/>
              </a:rPr>
              <a:t>Using infographics to teach ELA topics, like character traits and immigration.</a:t>
            </a:r>
            <a:endParaRPr sz="1600" dirty="0">
              <a:latin typeface="Roboto Light" panose="02000000000000000000" pitchFamily="2" charset="0"/>
              <a:ea typeface="Roboto Light" panose="02000000000000000000" pitchFamily="2" charset="0"/>
              <a:cs typeface="Lexend"/>
              <a:sym typeface="Lexend"/>
            </a:endParaRPr>
          </a:p>
        </p:txBody>
      </p:sp>
      <p:sp>
        <p:nvSpPr>
          <p:cNvPr id="66" name="Google Shape;66;p15"/>
          <p:cNvSpPr txBox="1"/>
          <p:nvPr/>
        </p:nvSpPr>
        <p:spPr>
          <a:xfrm>
            <a:off x="5471225" y="3553175"/>
            <a:ext cx="3073200" cy="3140100"/>
          </a:xfrm>
          <a:prstGeom prst="rect">
            <a:avLst/>
          </a:prstGeom>
          <a:noFill/>
          <a:ln>
            <a:noFill/>
          </a:ln>
        </p:spPr>
        <p:txBody>
          <a:bodyPr spcFirstLastPara="1" wrap="square" lIns="91425" tIns="91425" rIns="91425" bIns="91425" anchor="t" anchorCtr="0">
            <a:spAutoFit/>
          </a:bodyPr>
          <a:lstStyle/>
          <a:p>
            <a:pPr algn="ctr"/>
            <a:r>
              <a:rPr lang="en" sz="1600" dirty="0">
                <a:latin typeface="Roboto Light" panose="02000000000000000000" pitchFamily="2" charset="0"/>
                <a:ea typeface="Roboto Light" panose="02000000000000000000" pitchFamily="2" charset="0"/>
                <a:cs typeface="Lexend"/>
                <a:sym typeface="Lexend"/>
              </a:rPr>
              <a:t>Seminar: </a:t>
            </a:r>
            <a:endParaRPr sz="1600" dirty="0">
              <a:latin typeface="Roboto Light" panose="02000000000000000000" pitchFamily="2" charset="0"/>
              <a:ea typeface="Roboto Light" panose="02000000000000000000" pitchFamily="2" charset="0"/>
              <a:cs typeface="Lexend"/>
              <a:sym typeface="Lexend"/>
            </a:endParaRPr>
          </a:p>
          <a:p>
            <a:pPr algn="ctr"/>
            <a:r>
              <a:rPr lang="en" sz="1600" dirty="0">
                <a:latin typeface="Roboto Light" panose="02000000000000000000" pitchFamily="2" charset="0"/>
                <a:ea typeface="Roboto Light" panose="02000000000000000000" pitchFamily="2" charset="0"/>
                <a:cs typeface="Lexend"/>
                <a:sym typeface="Lexend"/>
              </a:rPr>
              <a:t>Native American Art</a:t>
            </a:r>
            <a:endParaRPr sz="1600" dirty="0">
              <a:latin typeface="Roboto Light" panose="02000000000000000000" pitchFamily="2" charset="0"/>
              <a:ea typeface="Roboto Light" panose="02000000000000000000" pitchFamily="2" charset="0"/>
              <a:cs typeface="Lexend"/>
              <a:sym typeface="Lexend"/>
            </a:endParaRPr>
          </a:p>
          <a:p>
            <a:pPr algn="ctr"/>
            <a:endParaRPr sz="1600" dirty="0">
              <a:latin typeface="Roboto Light" panose="02000000000000000000" pitchFamily="2" charset="0"/>
              <a:ea typeface="Roboto Light" panose="02000000000000000000" pitchFamily="2" charset="0"/>
              <a:cs typeface="Lexend"/>
              <a:sym typeface="Lexend"/>
            </a:endParaRPr>
          </a:p>
          <a:p>
            <a:pPr algn="ctr"/>
            <a:r>
              <a:rPr lang="en" sz="1600" dirty="0">
                <a:latin typeface="Roboto Light" panose="02000000000000000000" pitchFamily="2" charset="0"/>
                <a:ea typeface="Roboto Light" panose="02000000000000000000" pitchFamily="2" charset="0"/>
                <a:cs typeface="Lexend"/>
                <a:sym typeface="Lexend"/>
              </a:rPr>
              <a:t>Question: </a:t>
            </a:r>
            <a:endParaRPr sz="1600" dirty="0">
              <a:latin typeface="Roboto Light" panose="02000000000000000000" pitchFamily="2" charset="0"/>
              <a:ea typeface="Roboto Light" panose="02000000000000000000" pitchFamily="2" charset="0"/>
              <a:cs typeface="Lexend"/>
              <a:sym typeface="Lexend"/>
            </a:endParaRPr>
          </a:p>
          <a:p>
            <a:pPr algn="ctr"/>
            <a:r>
              <a:rPr lang="en" sz="1600" dirty="0">
                <a:latin typeface="Roboto Light" panose="02000000000000000000" pitchFamily="2" charset="0"/>
                <a:ea typeface="Roboto Light" panose="02000000000000000000" pitchFamily="2" charset="0"/>
                <a:cs typeface="Lexend"/>
                <a:sym typeface="Lexend"/>
              </a:rPr>
              <a:t>How do I engage students using Native American art?</a:t>
            </a:r>
            <a:endParaRPr sz="1600" dirty="0">
              <a:latin typeface="Roboto Light" panose="02000000000000000000" pitchFamily="2" charset="0"/>
              <a:ea typeface="Roboto Light" panose="02000000000000000000" pitchFamily="2" charset="0"/>
              <a:cs typeface="Lexend"/>
              <a:sym typeface="Lexend"/>
            </a:endParaRPr>
          </a:p>
          <a:p>
            <a:pPr algn="ctr"/>
            <a:endParaRPr sz="1600" dirty="0">
              <a:latin typeface="Roboto Light" panose="02000000000000000000" pitchFamily="2" charset="0"/>
              <a:ea typeface="Roboto Light" panose="02000000000000000000" pitchFamily="2" charset="0"/>
              <a:cs typeface="Lexend"/>
              <a:sym typeface="Lexend"/>
            </a:endParaRPr>
          </a:p>
          <a:p>
            <a:pPr algn="ctr"/>
            <a:endParaRPr sz="1600" dirty="0">
              <a:latin typeface="Roboto Light" panose="02000000000000000000" pitchFamily="2" charset="0"/>
              <a:ea typeface="Roboto Light" panose="02000000000000000000" pitchFamily="2" charset="0"/>
              <a:cs typeface="Lexend"/>
              <a:sym typeface="Lexend"/>
            </a:endParaRPr>
          </a:p>
          <a:p>
            <a:pPr algn="ctr"/>
            <a:r>
              <a:rPr lang="en" sz="1600" dirty="0">
                <a:latin typeface="Roboto Light" panose="02000000000000000000" pitchFamily="2" charset="0"/>
                <a:ea typeface="Roboto Light" panose="02000000000000000000" pitchFamily="2" charset="0"/>
                <a:cs typeface="Lexend"/>
                <a:sym typeface="Lexend"/>
              </a:rPr>
              <a:t>Unit: </a:t>
            </a:r>
            <a:endParaRPr sz="1600" dirty="0">
              <a:latin typeface="Roboto Light" panose="02000000000000000000" pitchFamily="2" charset="0"/>
              <a:ea typeface="Roboto Light" panose="02000000000000000000" pitchFamily="2" charset="0"/>
              <a:cs typeface="Lexend"/>
              <a:sym typeface="Lexend"/>
            </a:endParaRPr>
          </a:p>
          <a:p>
            <a:pPr algn="ctr"/>
            <a:r>
              <a:rPr lang="en" sz="1600" dirty="0">
                <a:latin typeface="Roboto Light" panose="02000000000000000000" pitchFamily="2" charset="0"/>
                <a:ea typeface="Roboto Light" panose="02000000000000000000" pitchFamily="2" charset="0"/>
                <a:cs typeface="Lexend"/>
                <a:sym typeface="Lexend"/>
              </a:rPr>
              <a:t>Using weaving and teepee design to teach about Native American culture.</a:t>
            </a:r>
            <a:endParaRPr sz="1600" dirty="0">
              <a:latin typeface="Roboto Light" panose="02000000000000000000" pitchFamily="2" charset="0"/>
              <a:ea typeface="Roboto Light" panose="02000000000000000000" pitchFamily="2" charset="0"/>
              <a:cs typeface="Lexend"/>
              <a:sym typeface="Lexend"/>
            </a:endParaRPr>
          </a:p>
        </p:txBody>
      </p:sp>
      <p:sp>
        <p:nvSpPr>
          <p:cNvPr id="67" name="Google Shape;67;p15"/>
          <p:cNvSpPr txBox="1"/>
          <p:nvPr/>
        </p:nvSpPr>
        <p:spPr>
          <a:xfrm>
            <a:off x="8864800" y="3553175"/>
            <a:ext cx="3073200" cy="3631733"/>
          </a:xfrm>
          <a:prstGeom prst="rect">
            <a:avLst/>
          </a:prstGeom>
          <a:noFill/>
          <a:ln>
            <a:noFill/>
          </a:ln>
        </p:spPr>
        <p:txBody>
          <a:bodyPr spcFirstLastPara="1" wrap="square" lIns="91425" tIns="91425" rIns="91425" bIns="91425" anchor="t" anchorCtr="0">
            <a:spAutoFit/>
          </a:bodyPr>
          <a:lstStyle/>
          <a:p>
            <a:pPr algn="ctr"/>
            <a:r>
              <a:rPr lang="en" sz="1600" dirty="0">
                <a:latin typeface="Roboto Light" panose="02000000000000000000" pitchFamily="2" charset="0"/>
                <a:ea typeface="Roboto Light" panose="02000000000000000000" pitchFamily="2" charset="0"/>
                <a:cs typeface="Lexend"/>
                <a:sym typeface="Lexend"/>
              </a:rPr>
              <a:t>Seminar: </a:t>
            </a:r>
            <a:endParaRPr sz="1600" dirty="0">
              <a:latin typeface="Roboto Light" panose="02000000000000000000" pitchFamily="2" charset="0"/>
              <a:ea typeface="Roboto Light" panose="02000000000000000000" pitchFamily="2" charset="0"/>
              <a:cs typeface="Lexend"/>
              <a:sym typeface="Lexend"/>
            </a:endParaRPr>
          </a:p>
          <a:p>
            <a:pPr algn="ctr"/>
            <a:r>
              <a:rPr lang="en" sz="1600" dirty="0">
                <a:latin typeface="Roboto Light" panose="02000000000000000000" pitchFamily="2" charset="0"/>
                <a:ea typeface="Roboto Light" panose="02000000000000000000" pitchFamily="2" charset="0"/>
                <a:cs typeface="Lexend"/>
                <a:sym typeface="Lexend"/>
              </a:rPr>
              <a:t>Sustainable Philadelphia</a:t>
            </a:r>
            <a:endParaRPr sz="1600" dirty="0">
              <a:latin typeface="Roboto Light" panose="02000000000000000000" pitchFamily="2" charset="0"/>
              <a:ea typeface="Roboto Light" panose="02000000000000000000" pitchFamily="2" charset="0"/>
              <a:cs typeface="Lexend"/>
              <a:sym typeface="Lexend"/>
            </a:endParaRPr>
          </a:p>
          <a:p>
            <a:pPr algn="ctr"/>
            <a:endParaRPr sz="1600" dirty="0">
              <a:latin typeface="Roboto Light" panose="02000000000000000000" pitchFamily="2" charset="0"/>
              <a:ea typeface="Roboto Light" panose="02000000000000000000" pitchFamily="2" charset="0"/>
              <a:cs typeface="Lexend"/>
              <a:sym typeface="Lexend"/>
            </a:endParaRPr>
          </a:p>
          <a:p>
            <a:pPr algn="ctr"/>
            <a:r>
              <a:rPr lang="en" sz="1600" dirty="0">
                <a:latin typeface="Roboto Light" panose="02000000000000000000" pitchFamily="2" charset="0"/>
                <a:ea typeface="Roboto Light" panose="02000000000000000000" pitchFamily="2" charset="0"/>
                <a:cs typeface="Lexend"/>
                <a:sym typeface="Lexend"/>
              </a:rPr>
              <a:t>Question: </a:t>
            </a:r>
            <a:endParaRPr sz="1600" dirty="0">
              <a:latin typeface="Roboto Light" panose="02000000000000000000" pitchFamily="2" charset="0"/>
              <a:ea typeface="Roboto Light" panose="02000000000000000000" pitchFamily="2" charset="0"/>
              <a:cs typeface="Lexend"/>
              <a:sym typeface="Lexend"/>
            </a:endParaRPr>
          </a:p>
          <a:p>
            <a:pPr algn="ctr"/>
            <a:r>
              <a:rPr lang="en" sz="1600" dirty="0">
                <a:solidFill>
                  <a:schemeClr val="dk1"/>
                </a:solidFill>
                <a:latin typeface="Roboto Light" panose="02000000000000000000" pitchFamily="2" charset="0"/>
                <a:ea typeface="Roboto Light" panose="02000000000000000000" pitchFamily="2" charset="0"/>
                <a:cs typeface="Lexend"/>
                <a:sym typeface="Lexend"/>
              </a:rPr>
              <a:t>How do I engage students when learning about climate change and sustainability?</a:t>
            </a:r>
            <a:endParaRPr sz="1600" dirty="0">
              <a:latin typeface="Roboto Light" panose="02000000000000000000" pitchFamily="2" charset="0"/>
              <a:ea typeface="Roboto Light" panose="02000000000000000000" pitchFamily="2" charset="0"/>
              <a:cs typeface="Lexend"/>
              <a:sym typeface="Lexend"/>
            </a:endParaRPr>
          </a:p>
          <a:p>
            <a:pPr algn="ctr"/>
            <a:endParaRPr sz="1600" dirty="0">
              <a:latin typeface="Roboto Light" panose="02000000000000000000" pitchFamily="2" charset="0"/>
              <a:ea typeface="Roboto Light" panose="02000000000000000000" pitchFamily="2" charset="0"/>
              <a:cs typeface="Lexend"/>
              <a:sym typeface="Lexend"/>
            </a:endParaRPr>
          </a:p>
          <a:p>
            <a:pPr algn="ctr"/>
            <a:r>
              <a:rPr lang="en" sz="1600" dirty="0">
                <a:latin typeface="Roboto Light" panose="02000000000000000000" pitchFamily="2" charset="0"/>
                <a:ea typeface="Roboto Light" panose="02000000000000000000" pitchFamily="2" charset="0"/>
                <a:cs typeface="Lexend"/>
                <a:sym typeface="Lexend"/>
              </a:rPr>
              <a:t>Unit: </a:t>
            </a:r>
            <a:endParaRPr sz="1600" dirty="0">
              <a:latin typeface="Roboto Light" panose="02000000000000000000" pitchFamily="2" charset="0"/>
              <a:ea typeface="Roboto Light" panose="02000000000000000000" pitchFamily="2" charset="0"/>
              <a:cs typeface="Lexend"/>
              <a:sym typeface="Lexend"/>
            </a:endParaRPr>
          </a:p>
          <a:p>
            <a:pPr algn="ctr"/>
            <a:r>
              <a:rPr lang="en" sz="1600" dirty="0">
                <a:latin typeface="Roboto Light" panose="02000000000000000000" pitchFamily="2" charset="0"/>
                <a:ea typeface="Roboto Light" panose="02000000000000000000" pitchFamily="2" charset="0"/>
                <a:cs typeface="Lexend"/>
                <a:sym typeface="Lexend"/>
              </a:rPr>
              <a:t>Use gamification to create a game for them to learn from and teach them how to create their own game to spread awareness and information.</a:t>
            </a:r>
            <a:endParaRPr sz="1600" dirty="0">
              <a:latin typeface="Roboto Light" panose="02000000000000000000" pitchFamily="2" charset="0"/>
              <a:ea typeface="Roboto Light" panose="02000000000000000000" pitchFamily="2" charset="0"/>
              <a:cs typeface="Lexend"/>
              <a:sym typeface="Lexe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p:nvPr/>
        </p:nvSpPr>
        <p:spPr>
          <a:xfrm>
            <a:off x="1879600" y="0"/>
            <a:ext cx="10058400" cy="4739729"/>
          </a:xfrm>
          <a:prstGeom prst="rect">
            <a:avLst/>
          </a:prstGeom>
          <a:noFill/>
          <a:ln>
            <a:noFill/>
          </a:ln>
        </p:spPr>
        <p:txBody>
          <a:bodyPr spcFirstLastPara="1" wrap="square" lIns="91425" tIns="91425" rIns="91425" bIns="91425" anchor="t" anchorCtr="0">
            <a:spAutoFit/>
          </a:bodyPr>
          <a:lstStyle/>
          <a:p>
            <a:pPr>
              <a:lnSpc>
                <a:spcPct val="200000"/>
              </a:lnSpc>
            </a:pPr>
            <a:r>
              <a:rPr lang="en"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rPr>
              <a:t>Step 3: The Narrative</a:t>
            </a:r>
            <a:endParaRPr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endParaRPr>
          </a:p>
          <a:p>
            <a:pPr indent="457200">
              <a:lnSpc>
                <a:spcPct val="200000"/>
              </a:lnSpc>
            </a:pPr>
            <a:r>
              <a:rPr lang="en" sz="2200" dirty="0">
                <a:latin typeface="Roboto Light" panose="02000000000000000000" pitchFamily="2" charset="0"/>
                <a:ea typeface="Roboto Light" panose="02000000000000000000" pitchFamily="2" charset="0"/>
                <a:cs typeface="Lexend"/>
                <a:sym typeface="Lexend"/>
              </a:rPr>
              <a:t>The style and voice of your narrative depends on you, as long as you have a way for the reader to connect to your situation. The goal is for another teacher to feel like they know why you chose to create the unit and that they could use your unit in their own classroom.</a:t>
            </a:r>
            <a:endParaRPr sz="2200" dirty="0">
              <a:latin typeface="Roboto Light" panose="02000000000000000000" pitchFamily="2" charset="0"/>
              <a:ea typeface="Roboto Light" panose="02000000000000000000" pitchFamily="2" charset="0"/>
              <a:cs typeface="Lexend"/>
              <a:sym typeface="Lexend"/>
            </a:endParaRPr>
          </a:p>
          <a:p>
            <a:pPr>
              <a:lnSpc>
                <a:spcPct val="200000"/>
              </a:lnSpc>
            </a:pPr>
            <a:endParaRPr sz="2400" dirty="0">
              <a:latin typeface="Lexend"/>
              <a:ea typeface="Lexend"/>
              <a:cs typeface="Lexend"/>
              <a:sym typeface="Lexend"/>
            </a:endParaRPr>
          </a:p>
        </p:txBody>
      </p:sp>
      <p:sp>
        <p:nvSpPr>
          <p:cNvPr id="73" name="Google Shape;73;p16"/>
          <p:cNvSpPr txBox="1"/>
          <p:nvPr/>
        </p:nvSpPr>
        <p:spPr>
          <a:xfrm>
            <a:off x="2565400" y="5480335"/>
            <a:ext cx="1995900" cy="2031295"/>
          </a:xfrm>
          <a:prstGeom prst="rect">
            <a:avLst/>
          </a:prstGeom>
          <a:noFill/>
          <a:ln>
            <a:noFill/>
          </a:ln>
        </p:spPr>
        <p:txBody>
          <a:bodyPr spcFirstLastPara="1" wrap="square" lIns="91425" tIns="91425" rIns="91425" bIns="91425" anchor="t" anchorCtr="0">
            <a:spAutoFit/>
          </a:bodyPr>
          <a:lstStyle/>
          <a:p>
            <a:r>
              <a:rPr lang="en" sz="1600" dirty="0">
                <a:latin typeface="Roboto Light" panose="02000000000000000000" pitchFamily="2" charset="0"/>
                <a:ea typeface="Roboto Light" panose="02000000000000000000" pitchFamily="2" charset="0"/>
                <a:cs typeface="Lexend"/>
                <a:sym typeface="Lexend"/>
              </a:rPr>
              <a:t>I teach...</a:t>
            </a:r>
            <a:endParaRPr sz="1600" dirty="0">
              <a:latin typeface="Roboto Light" panose="02000000000000000000" pitchFamily="2" charset="0"/>
              <a:ea typeface="Roboto Light" panose="02000000000000000000" pitchFamily="2" charset="0"/>
              <a:cs typeface="Lexend"/>
              <a:sym typeface="Lexend"/>
            </a:endParaRPr>
          </a:p>
          <a:p>
            <a:pPr>
              <a:spcBef>
                <a:spcPts val="1200"/>
              </a:spcBef>
            </a:pPr>
            <a:r>
              <a:rPr lang="en" sz="1600" dirty="0">
                <a:latin typeface="Roboto Light" panose="02000000000000000000" pitchFamily="2" charset="0"/>
                <a:ea typeface="Roboto Light" panose="02000000000000000000" pitchFamily="2" charset="0"/>
                <a:cs typeface="Lexend"/>
                <a:sym typeface="Lexend"/>
              </a:rPr>
              <a:t>This seminar...</a:t>
            </a:r>
            <a:endParaRPr sz="1600" dirty="0">
              <a:latin typeface="Roboto Light" panose="02000000000000000000" pitchFamily="2" charset="0"/>
              <a:ea typeface="Roboto Light" panose="02000000000000000000" pitchFamily="2" charset="0"/>
              <a:cs typeface="Lexend"/>
              <a:sym typeface="Lexend"/>
            </a:endParaRPr>
          </a:p>
          <a:p>
            <a:pPr>
              <a:spcBef>
                <a:spcPts val="1200"/>
              </a:spcBef>
            </a:pPr>
            <a:r>
              <a:rPr lang="en" sz="1600" dirty="0">
                <a:latin typeface="Roboto Light" panose="02000000000000000000" pitchFamily="2" charset="0"/>
                <a:ea typeface="Roboto Light" panose="02000000000000000000" pitchFamily="2" charset="0"/>
                <a:cs typeface="Lexend"/>
                <a:sym typeface="Lexend"/>
              </a:rPr>
              <a:t>I wanted to...</a:t>
            </a:r>
            <a:endParaRPr sz="1600" dirty="0">
              <a:latin typeface="Roboto Light" panose="02000000000000000000" pitchFamily="2" charset="0"/>
              <a:ea typeface="Roboto Light" panose="02000000000000000000" pitchFamily="2" charset="0"/>
              <a:cs typeface="Lexend"/>
              <a:sym typeface="Lexend"/>
            </a:endParaRPr>
          </a:p>
          <a:p>
            <a:pPr>
              <a:spcBef>
                <a:spcPts val="1200"/>
              </a:spcBef>
            </a:pPr>
            <a:r>
              <a:rPr lang="en" sz="1600" dirty="0">
                <a:latin typeface="Roboto Light" panose="02000000000000000000" pitchFamily="2" charset="0"/>
                <a:ea typeface="Roboto Light" panose="02000000000000000000" pitchFamily="2" charset="0"/>
                <a:cs typeface="Lexend"/>
                <a:sym typeface="Lexend"/>
              </a:rPr>
              <a:t>My students will...</a:t>
            </a:r>
            <a:endParaRPr sz="1600" dirty="0">
              <a:latin typeface="Roboto Light" panose="02000000000000000000" pitchFamily="2" charset="0"/>
              <a:ea typeface="Roboto Light" panose="02000000000000000000" pitchFamily="2" charset="0"/>
              <a:cs typeface="Lexend"/>
              <a:sym typeface="Lexend"/>
            </a:endParaRPr>
          </a:p>
          <a:p>
            <a:pPr>
              <a:spcBef>
                <a:spcPts val="1200"/>
              </a:spcBef>
            </a:pPr>
            <a:endParaRPr sz="1600" dirty="0">
              <a:latin typeface="Lexend"/>
              <a:ea typeface="Lexend"/>
              <a:cs typeface="Lexend"/>
              <a:sym typeface="Lexend"/>
            </a:endParaRPr>
          </a:p>
        </p:txBody>
      </p:sp>
      <p:sp>
        <p:nvSpPr>
          <p:cNvPr id="74" name="Google Shape;74;p16"/>
          <p:cNvSpPr txBox="1"/>
          <p:nvPr/>
        </p:nvSpPr>
        <p:spPr>
          <a:xfrm>
            <a:off x="6043250" y="5480335"/>
            <a:ext cx="2058600" cy="1631185"/>
          </a:xfrm>
          <a:prstGeom prst="rect">
            <a:avLst/>
          </a:prstGeom>
          <a:noFill/>
          <a:ln>
            <a:noFill/>
          </a:ln>
        </p:spPr>
        <p:txBody>
          <a:bodyPr spcFirstLastPara="1" wrap="square" lIns="91425" tIns="91425" rIns="91425" bIns="91425" anchor="t" anchorCtr="0">
            <a:spAutoFit/>
          </a:bodyPr>
          <a:lstStyle/>
          <a:p>
            <a:r>
              <a:rPr lang="en" sz="1600" dirty="0">
                <a:latin typeface="Roboto Light" panose="02000000000000000000" pitchFamily="2" charset="0"/>
                <a:ea typeface="Roboto Light" panose="02000000000000000000" pitchFamily="2" charset="0"/>
                <a:cs typeface="Lexend"/>
                <a:sym typeface="Lexend"/>
              </a:rPr>
              <a:t>Philadelphia...</a:t>
            </a:r>
            <a:endParaRPr sz="1600" dirty="0">
              <a:latin typeface="Roboto Light" panose="02000000000000000000" pitchFamily="2" charset="0"/>
              <a:ea typeface="Roboto Light" panose="02000000000000000000" pitchFamily="2" charset="0"/>
              <a:cs typeface="Lexend"/>
              <a:sym typeface="Lexend"/>
            </a:endParaRPr>
          </a:p>
          <a:p>
            <a:pPr>
              <a:spcBef>
                <a:spcPts val="1200"/>
              </a:spcBef>
            </a:pPr>
            <a:r>
              <a:rPr lang="en" sz="1600" dirty="0">
                <a:latin typeface="Roboto Light" panose="02000000000000000000" pitchFamily="2" charset="0"/>
                <a:ea typeface="Roboto Light" panose="02000000000000000000" pitchFamily="2" charset="0"/>
                <a:cs typeface="Lexend"/>
                <a:sym typeface="Lexend"/>
              </a:rPr>
              <a:t>The seminar...</a:t>
            </a:r>
            <a:endParaRPr sz="1600" dirty="0">
              <a:latin typeface="Roboto Light" panose="02000000000000000000" pitchFamily="2" charset="0"/>
              <a:ea typeface="Roboto Light" panose="02000000000000000000" pitchFamily="2" charset="0"/>
              <a:cs typeface="Lexend"/>
              <a:sym typeface="Lexend"/>
            </a:endParaRPr>
          </a:p>
          <a:p>
            <a:pPr>
              <a:spcBef>
                <a:spcPts val="1200"/>
              </a:spcBef>
            </a:pPr>
            <a:r>
              <a:rPr lang="en" sz="1600" dirty="0">
                <a:latin typeface="Roboto Light" panose="02000000000000000000" pitchFamily="2" charset="0"/>
                <a:ea typeface="Roboto Light" panose="02000000000000000000" pitchFamily="2" charset="0"/>
                <a:cs typeface="Lexend"/>
                <a:sym typeface="Lexend"/>
              </a:rPr>
              <a:t>The students will...</a:t>
            </a:r>
            <a:endParaRPr sz="1600" dirty="0">
              <a:latin typeface="Roboto Light" panose="02000000000000000000" pitchFamily="2" charset="0"/>
              <a:ea typeface="Roboto Light" panose="02000000000000000000" pitchFamily="2" charset="0"/>
              <a:cs typeface="Lexend"/>
              <a:sym typeface="Lexend"/>
            </a:endParaRPr>
          </a:p>
          <a:p>
            <a:pPr>
              <a:spcBef>
                <a:spcPts val="1200"/>
              </a:spcBef>
            </a:pPr>
            <a:endParaRPr sz="1600" dirty="0">
              <a:latin typeface="Lexend"/>
              <a:ea typeface="Lexend"/>
              <a:cs typeface="Lexend"/>
              <a:sym typeface="Lexend"/>
            </a:endParaRPr>
          </a:p>
        </p:txBody>
      </p:sp>
      <p:sp>
        <p:nvSpPr>
          <p:cNvPr id="75" name="Google Shape;75;p16"/>
          <p:cNvSpPr txBox="1"/>
          <p:nvPr/>
        </p:nvSpPr>
        <p:spPr>
          <a:xfrm>
            <a:off x="9550600" y="5480335"/>
            <a:ext cx="2183100" cy="1778918"/>
          </a:xfrm>
          <a:prstGeom prst="rect">
            <a:avLst/>
          </a:prstGeom>
          <a:noFill/>
          <a:ln>
            <a:noFill/>
          </a:ln>
        </p:spPr>
        <p:txBody>
          <a:bodyPr spcFirstLastPara="1" wrap="square" lIns="91425" tIns="91425" rIns="91425" bIns="91425" anchor="t" anchorCtr="0">
            <a:spAutoFit/>
          </a:bodyPr>
          <a:lstStyle/>
          <a:p>
            <a:pPr>
              <a:lnSpc>
                <a:spcPct val="115000"/>
              </a:lnSpc>
            </a:pPr>
            <a:r>
              <a:rPr lang="en" sz="1600" dirty="0">
                <a:latin typeface="Roboto Light" panose="02000000000000000000" pitchFamily="2" charset="0"/>
                <a:ea typeface="Roboto Light" panose="02000000000000000000" pitchFamily="2" charset="0"/>
                <a:cs typeface="Lexend"/>
                <a:sym typeface="Lexend"/>
              </a:rPr>
              <a:t>The students...</a:t>
            </a:r>
            <a:endParaRPr sz="1600" dirty="0">
              <a:latin typeface="Roboto Light" panose="02000000000000000000" pitchFamily="2" charset="0"/>
              <a:ea typeface="Roboto Light" panose="02000000000000000000" pitchFamily="2" charset="0"/>
              <a:cs typeface="Lexend"/>
              <a:sym typeface="Lexend"/>
            </a:endParaRPr>
          </a:p>
          <a:p>
            <a:pPr>
              <a:lnSpc>
                <a:spcPct val="115000"/>
              </a:lnSpc>
              <a:spcBef>
                <a:spcPts val="1200"/>
              </a:spcBef>
            </a:pPr>
            <a:r>
              <a:rPr lang="en" sz="1600" dirty="0">
                <a:latin typeface="Roboto Light" panose="02000000000000000000" pitchFamily="2" charset="0"/>
                <a:ea typeface="Roboto Light" panose="02000000000000000000" pitchFamily="2" charset="0"/>
                <a:cs typeface="Lexend"/>
                <a:sym typeface="Lexend"/>
              </a:rPr>
              <a:t>One topic...</a:t>
            </a:r>
            <a:endParaRPr sz="1600" dirty="0">
              <a:latin typeface="Roboto Light" panose="02000000000000000000" pitchFamily="2" charset="0"/>
              <a:ea typeface="Roboto Light" panose="02000000000000000000" pitchFamily="2" charset="0"/>
              <a:cs typeface="Lexend"/>
              <a:sym typeface="Lexend"/>
            </a:endParaRPr>
          </a:p>
          <a:p>
            <a:pPr>
              <a:lnSpc>
                <a:spcPct val="115000"/>
              </a:lnSpc>
              <a:spcBef>
                <a:spcPts val="1200"/>
              </a:spcBef>
            </a:pPr>
            <a:r>
              <a:rPr lang="en" sz="1600" dirty="0">
                <a:latin typeface="Roboto Light" panose="02000000000000000000" pitchFamily="2" charset="0"/>
                <a:ea typeface="Roboto Light" panose="02000000000000000000" pitchFamily="2" charset="0"/>
                <a:cs typeface="Lexend"/>
                <a:sym typeface="Lexend"/>
              </a:rPr>
              <a:t>This field of study...</a:t>
            </a:r>
            <a:endParaRPr sz="1600" dirty="0">
              <a:latin typeface="Roboto Light" panose="02000000000000000000" pitchFamily="2" charset="0"/>
              <a:ea typeface="Roboto Light" panose="02000000000000000000" pitchFamily="2" charset="0"/>
              <a:cs typeface="Lexend"/>
              <a:sym typeface="Lexend"/>
            </a:endParaRPr>
          </a:p>
          <a:p>
            <a:pPr>
              <a:lnSpc>
                <a:spcPct val="115000"/>
              </a:lnSpc>
              <a:spcBef>
                <a:spcPts val="1200"/>
              </a:spcBef>
            </a:pPr>
            <a:r>
              <a:rPr lang="en" sz="1600" dirty="0">
                <a:latin typeface="Roboto Light" panose="02000000000000000000" pitchFamily="2" charset="0"/>
                <a:ea typeface="Roboto Light" panose="02000000000000000000" pitchFamily="2" charset="0"/>
                <a:cs typeface="Lexend"/>
                <a:sym typeface="Lexend"/>
              </a:rPr>
              <a:t>Students in this ...</a:t>
            </a:r>
            <a:endParaRPr sz="1600" dirty="0">
              <a:latin typeface="Lexend"/>
              <a:ea typeface="Lexend"/>
              <a:cs typeface="Lexend"/>
              <a:sym typeface="Lexend"/>
            </a:endParaRPr>
          </a:p>
        </p:txBody>
      </p:sp>
      <p:sp>
        <p:nvSpPr>
          <p:cNvPr id="76" name="Google Shape;76;p16"/>
          <p:cNvSpPr txBox="1"/>
          <p:nvPr/>
        </p:nvSpPr>
        <p:spPr>
          <a:xfrm>
            <a:off x="1879600" y="3988677"/>
            <a:ext cx="10058400" cy="987932"/>
          </a:xfrm>
          <a:prstGeom prst="rect">
            <a:avLst/>
          </a:prstGeom>
          <a:noFill/>
          <a:ln>
            <a:noFill/>
          </a:ln>
        </p:spPr>
        <p:txBody>
          <a:bodyPr spcFirstLastPara="1" wrap="square" lIns="91425" tIns="91425" rIns="91425" bIns="91425" anchor="t" anchorCtr="0">
            <a:spAutoFit/>
          </a:bodyPr>
          <a:lstStyle/>
          <a:p>
            <a:pPr algn="ctr">
              <a:lnSpc>
                <a:spcPct val="115000"/>
              </a:lnSpc>
              <a:spcBef>
                <a:spcPts val="1200"/>
              </a:spcBef>
              <a:spcAft>
                <a:spcPts val="1200"/>
              </a:spcAft>
            </a:pPr>
            <a:r>
              <a:rPr lang="en" sz="28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rPr>
              <a:t>The Narrative Sentence Starter Examples</a:t>
            </a:r>
            <a:endParaRPr sz="28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endParaRPr>
          </a:p>
        </p:txBody>
      </p:sp>
      <p:sp>
        <p:nvSpPr>
          <p:cNvPr id="77" name="Google Shape;77;p16"/>
          <p:cNvSpPr txBox="1"/>
          <p:nvPr/>
        </p:nvSpPr>
        <p:spPr>
          <a:xfrm>
            <a:off x="2489200" y="4976610"/>
            <a:ext cx="2058600" cy="563400"/>
          </a:xfrm>
          <a:prstGeom prst="rect">
            <a:avLst/>
          </a:prstGeom>
          <a:noFill/>
          <a:ln>
            <a:noFill/>
          </a:ln>
        </p:spPr>
        <p:txBody>
          <a:bodyPr spcFirstLastPara="1" wrap="square" lIns="91425" tIns="91425" rIns="91425" bIns="91425" anchor="t" anchorCtr="0">
            <a:noAutofit/>
          </a:bodyPr>
          <a:lstStyle/>
          <a:p>
            <a:pPr algn="ctr"/>
            <a:r>
              <a:rPr lang="en" sz="1800" i="1" dirty="0">
                <a:solidFill>
                  <a:schemeClr val="accent1">
                    <a:lumMod val="50000"/>
                  </a:schemeClr>
                </a:solidFill>
                <a:latin typeface="Roboto Condensed" panose="02000000000000000000" pitchFamily="2" charset="0"/>
                <a:ea typeface="Roboto Condensed" panose="02000000000000000000" pitchFamily="2" charset="0"/>
                <a:cs typeface="Lexend"/>
                <a:sym typeface="Lexend"/>
              </a:rPr>
              <a:t>Personal</a:t>
            </a:r>
            <a:endParaRPr sz="1800" i="1" dirty="0">
              <a:solidFill>
                <a:schemeClr val="accent1">
                  <a:lumMod val="50000"/>
                </a:schemeClr>
              </a:solidFill>
              <a:latin typeface="Roboto Condensed" panose="02000000000000000000" pitchFamily="2" charset="0"/>
              <a:ea typeface="Roboto Condensed" panose="02000000000000000000" pitchFamily="2" charset="0"/>
              <a:cs typeface="Lexend"/>
              <a:sym typeface="Lexend"/>
            </a:endParaRPr>
          </a:p>
        </p:txBody>
      </p:sp>
      <p:sp>
        <p:nvSpPr>
          <p:cNvPr id="78" name="Google Shape;78;p16"/>
          <p:cNvSpPr txBox="1"/>
          <p:nvPr/>
        </p:nvSpPr>
        <p:spPr>
          <a:xfrm>
            <a:off x="5916600" y="4976610"/>
            <a:ext cx="2058600" cy="563400"/>
          </a:xfrm>
          <a:prstGeom prst="rect">
            <a:avLst/>
          </a:prstGeom>
          <a:noFill/>
          <a:ln>
            <a:noFill/>
          </a:ln>
        </p:spPr>
        <p:txBody>
          <a:bodyPr spcFirstLastPara="1" wrap="square" lIns="91425" tIns="91425" rIns="91425" bIns="91425" anchor="t" anchorCtr="0">
            <a:noAutofit/>
          </a:bodyPr>
          <a:lstStyle/>
          <a:p>
            <a:pPr algn="ctr"/>
            <a:r>
              <a:rPr lang="en" sz="1800" i="1" dirty="0">
                <a:solidFill>
                  <a:schemeClr val="accent1">
                    <a:lumMod val="50000"/>
                  </a:schemeClr>
                </a:solidFill>
                <a:latin typeface="Roboto Condensed" panose="02000000000000000000" pitchFamily="2" charset="0"/>
                <a:ea typeface="Roboto Condensed" panose="02000000000000000000" pitchFamily="2" charset="0"/>
                <a:cs typeface="Lexend"/>
                <a:sym typeface="Lexend"/>
              </a:rPr>
              <a:t>Expository</a:t>
            </a:r>
            <a:endParaRPr sz="1800" i="1" dirty="0">
              <a:solidFill>
                <a:schemeClr val="accent1">
                  <a:lumMod val="50000"/>
                </a:schemeClr>
              </a:solidFill>
              <a:latin typeface="Roboto Condensed" panose="02000000000000000000" pitchFamily="2" charset="0"/>
              <a:ea typeface="Roboto Condensed" panose="02000000000000000000" pitchFamily="2" charset="0"/>
              <a:cs typeface="Lexend"/>
              <a:sym typeface="Lexend"/>
            </a:endParaRPr>
          </a:p>
        </p:txBody>
      </p:sp>
      <p:sp>
        <p:nvSpPr>
          <p:cNvPr id="79" name="Google Shape;79;p16"/>
          <p:cNvSpPr txBox="1"/>
          <p:nvPr/>
        </p:nvSpPr>
        <p:spPr>
          <a:xfrm>
            <a:off x="9421800" y="4976610"/>
            <a:ext cx="2058600" cy="563400"/>
          </a:xfrm>
          <a:prstGeom prst="rect">
            <a:avLst/>
          </a:prstGeom>
          <a:noFill/>
          <a:ln>
            <a:noFill/>
          </a:ln>
        </p:spPr>
        <p:txBody>
          <a:bodyPr spcFirstLastPara="1" wrap="square" lIns="91425" tIns="91425" rIns="91425" bIns="91425" anchor="t" anchorCtr="0">
            <a:noAutofit/>
          </a:bodyPr>
          <a:lstStyle/>
          <a:p>
            <a:pPr algn="ctr"/>
            <a:r>
              <a:rPr lang="en" sz="1800" i="1" dirty="0">
                <a:solidFill>
                  <a:schemeClr val="accent1">
                    <a:lumMod val="50000"/>
                  </a:schemeClr>
                </a:solidFill>
                <a:latin typeface="Roboto Condensed" panose="02000000000000000000" pitchFamily="2" charset="0"/>
                <a:ea typeface="Roboto Condensed" panose="02000000000000000000" pitchFamily="2" charset="0"/>
                <a:cs typeface="Lexend"/>
                <a:sym typeface="Lexend"/>
              </a:rPr>
              <a:t>Researcher</a:t>
            </a:r>
            <a:endParaRPr sz="1800" i="1" dirty="0">
              <a:solidFill>
                <a:schemeClr val="accent1">
                  <a:lumMod val="50000"/>
                </a:schemeClr>
              </a:solidFill>
              <a:latin typeface="Roboto Condensed" panose="02000000000000000000" pitchFamily="2" charset="0"/>
              <a:ea typeface="Roboto Condensed" panose="02000000000000000000" pitchFamily="2" charset="0"/>
              <a:cs typeface="Lexend"/>
              <a:sym typeface="Lexe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p:nvPr/>
        </p:nvSpPr>
        <p:spPr>
          <a:xfrm>
            <a:off x="1879600" y="59700"/>
            <a:ext cx="7369500" cy="400200"/>
          </a:xfrm>
          <a:prstGeom prst="rect">
            <a:avLst/>
          </a:prstGeom>
          <a:noFill/>
          <a:ln>
            <a:noFill/>
          </a:ln>
        </p:spPr>
        <p:txBody>
          <a:bodyPr spcFirstLastPara="1" wrap="square" lIns="91425" tIns="91425" rIns="91425" bIns="91425" anchor="t" anchorCtr="0">
            <a:spAutoFit/>
          </a:bodyPr>
          <a:lstStyle/>
          <a:p>
            <a:endParaRPr/>
          </a:p>
        </p:txBody>
      </p:sp>
      <p:sp>
        <p:nvSpPr>
          <p:cNvPr id="124" name="Google Shape;124;p23"/>
          <p:cNvSpPr txBox="1"/>
          <p:nvPr/>
        </p:nvSpPr>
        <p:spPr>
          <a:xfrm>
            <a:off x="1879600" y="0"/>
            <a:ext cx="10058400" cy="6463278"/>
          </a:xfrm>
          <a:prstGeom prst="rect">
            <a:avLst/>
          </a:prstGeom>
          <a:noFill/>
          <a:ln>
            <a:noFill/>
          </a:ln>
        </p:spPr>
        <p:txBody>
          <a:bodyPr spcFirstLastPara="1" wrap="square" lIns="91425" tIns="91425" rIns="91425" bIns="91425" anchor="t" anchorCtr="0">
            <a:spAutoFit/>
          </a:bodyPr>
          <a:lstStyle/>
          <a:p>
            <a:pPr>
              <a:lnSpc>
                <a:spcPct val="200000"/>
              </a:lnSpc>
            </a:pPr>
            <a:r>
              <a:rPr lang="en"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rPr>
              <a:t>Step 3: The Narrative</a:t>
            </a:r>
            <a:endParaRPr sz="3600" dirty="0">
              <a:solidFill>
                <a:schemeClr val="accent1">
                  <a:lumMod val="50000"/>
                </a:schemeClr>
              </a:solidFill>
              <a:latin typeface="Roboto Condensed" panose="02000000000000000000" pitchFamily="2" charset="0"/>
              <a:ea typeface="Roboto Condensed" panose="02000000000000000000" pitchFamily="2" charset="0"/>
              <a:cs typeface="Lexend"/>
              <a:sym typeface="Lexend"/>
            </a:endParaRPr>
          </a:p>
          <a:p>
            <a:endParaRPr sz="2400" dirty="0">
              <a:latin typeface="Lexend"/>
              <a:ea typeface="Lexend"/>
              <a:cs typeface="Lexend"/>
              <a:sym typeface="Lexend"/>
            </a:endParaRPr>
          </a:p>
          <a:p>
            <a:pPr indent="457200">
              <a:lnSpc>
                <a:spcPct val="200000"/>
              </a:lnSpc>
            </a:pPr>
            <a:r>
              <a:rPr lang="en" sz="2400" dirty="0">
                <a:latin typeface="Roboto Light" panose="02000000000000000000" pitchFamily="2" charset="0"/>
                <a:ea typeface="Roboto Light" panose="02000000000000000000" pitchFamily="2" charset="0"/>
                <a:cs typeface="Lexend"/>
                <a:sym typeface="Lexend"/>
              </a:rPr>
              <a:t>Teaching strategies − a coherent plan for teaching the unit content, including evaluative tools</a:t>
            </a:r>
            <a:endParaRPr sz="2400" dirty="0">
              <a:latin typeface="Roboto Light" panose="02000000000000000000" pitchFamily="2" charset="0"/>
              <a:ea typeface="Roboto Light" panose="02000000000000000000" pitchFamily="2" charset="0"/>
              <a:cs typeface="Lexend"/>
              <a:sym typeface="Lexend"/>
            </a:endParaRPr>
          </a:p>
          <a:p>
            <a:pPr indent="457200">
              <a:lnSpc>
                <a:spcPct val="200000"/>
              </a:lnSpc>
            </a:pPr>
            <a:r>
              <a:rPr lang="en" sz="2400" dirty="0">
                <a:solidFill>
                  <a:schemeClr val="dk1"/>
                </a:solidFill>
                <a:latin typeface="Roboto Light" panose="02000000000000000000" pitchFamily="2" charset="0"/>
                <a:ea typeface="Roboto Light" panose="02000000000000000000" pitchFamily="2" charset="0"/>
                <a:cs typeface="Lexend"/>
                <a:sym typeface="Lexend"/>
              </a:rPr>
              <a:t>Teaching strategies vary depending on grade level, engagement strategies, and preferred teaching styles. Choose either what you like or research something you have always wanted to try and include an argument in support of your choice in your paper.</a:t>
            </a:r>
            <a:endParaRPr sz="2400" dirty="0">
              <a:latin typeface="Roboto Light" panose="02000000000000000000" pitchFamily="2" charset="0"/>
              <a:ea typeface="Roboto Light" panose="02000000000000000000" pitchFamily="2" charset="0"/>
              <a:cs typeface="Lexend"/>
              <a:sym typeface="Lexend"/>
            </a:endParaRPr>
          </a:p>
          <a:p>
            <a:pPr indent="457200"/>
            <a:endParaRPr sz="2400" dirty="0">
              <a:latin typeface="Lexend"/>
              <a:ea typeface="Lexend"/>
              <a:cs typeface="Lexend"/>
              <a:sym typeface="Lexe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1639</Words>
  <Application>Microsoft Office PowerPoint</Application>
  <PresentationFormat>Custom</PresentationFormat>
  <Paragraphs>119</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Roboto Condensed</vt:lpstr>
      <vt:lpstr>Arial</vt:lpstr>
      <vt:lpstr>Lexend</vt:lpstr>
      <vt:lpstr>Roboto Light</vt:lpstr>
      <vt:lpstr>Simple Light</vt:lpstr>
      <vt:lpstr>A Guide to Writing a Teachers Institute of Philadelphia Curriculum Unit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Epstein, Edward M.</cp:lastModifiedBy>
  <cp:revision>3</cp:revision>
  <dcterms:modified xsi:type="dcterms:W3CDTF">2023-10-02T04:26:28Z</dcterms:modified>
</cp:coreProperties>
</file>