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93" r:id="rId2"/>
    <p:sldId id="308" r:id="rId3"/>
    <p:sldId id="456" r:id="rId4"/>
    <p:sldId id="307" r:id="rId5"/>
    <p:sldId id="459" r:id="rId6"/>
    <p:sldId id="466" r:id="rId7"/>
    <p:sldId id="457" r:id="rId8"/>
    <p:sldId id="460" r:id="rId9"/>
    <p:sldId id="462" r:id="rId10"/>
    <p:sldId id="285" r:id="rId11"/>
    <p:sldId id="463" r:id="rId12"/>
    <p:sldId id="306" r:id="rId13"/>
    <p:sldId id="284" r:id="rId14"/>
    <p:sldId id="292" r:id="rId15"/>
    <p:sldId id="295" r:id="rId16"/>
    <p:sldId id="297" r:id="rId17"/>
    <p:sldId id="299" r:id="rId18"/>
    <p:sldId id="301" r:id="rId19"/>
    <p:sldId id="302" r:id="rId20"/>
    <p:sldId id="294" r:id="rId21"/>
    <p:sldId id="303" r:id="rId22"/>
    <p:sldId id="296" r:id="rId23"/>
    <p:sldId id="304" r:id="rId24"/>
    <p:sldId id="305" r:id="rId25"/>
    <p:sldId id="309" r:id="rId26"/>
    <p:sldId id="455" r:id="rId27"/>
    <p:sldId id="310" r:id="rId28"/>
    <p:sldId id="464" r:id="rId29"/>
    <p:sldId id="313" r:id="rId30"/>
    <p:sldId id="314" r:id="rId31"/>
    <p:sldId id="315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76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97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5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61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30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7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6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28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60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39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8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A342F2C-4B80-4C57-B60D-7A49BF9EC4D1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664BB69-FB59-40EB-82BC-969A3C9D9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8DBE92-2331-4285-8226-D398190D3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800A9-7FBB-4606-8173-527FA4E1E681}"/>
              </a:ext>
            </a:extLst>
          </p:cNvPr>
          <p:cNvSpPr txBox="1">
            <a:spLocks/>
          </p:cNvSpPr>
          <p:nvPr/>
        </p:nvSpPr>
        <p:spPr>
          <a:xfrm>
            <a:off x="4566261" y="1067403"/>
            <a:ext cx="5830468" cy="4723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7200" spc="-120">
                <a:solidFill>
                  <a:srgbClr val="FFFFFF"/>
                </a:solidFill>
              </a:rPr>
              <a:t>An Introduction to Integration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962AC3C-FEB4-4C6A-8CA6-D570CD009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346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29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93F2E1-2E64-4488-BAA5-BFC3912F98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0650" y="209549"/>
            <a:ext cx="5778246" cy="6370885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19BB41E-A8D5-439E-AEC9-5E5E55D78FF4}"/>
              </a:ext>
            </a:extLst>
          </p:cNvPr>
          <p:cNvSpPr txBox="1">
            <a:spLocks/>
          </p:cNvSpPr>
          <p:nvPr/>
        </p:nvSpPr>
        <p:spPr>
          <a:xfrm>
            <a:off x="13478" y="11141"/>
            <a:ext cx="7948836" cy="3097820"/>
          </a:xfrm>
          <a:prstGeom prst="rect">
            <a:avLst/>
          </a:prstGeom>
        </p:spPr>
        <p:txBody>
          <a:bodyPr vert="horz" lIns="27432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endParaRPr lang="en-US" sz="5600" dirty="0">
              <a:solidFill>
                <a:schemeClr val="accent2"/>
              </a:solidFill>
            </a:endParaRPr>
          </a:p>
          <a:p>
            <a:pPr defTabSz="457200">
              <a:spcAft>
                <a:spcPts val="600"/>
              </a:spcAft>
            </a:pPr>
            <a:r>
              <a:rPr lang="en-US" sz="5000" dirty="0">
                <a:solidFill>
                  <a:schemeClr val="accent2"/>
                </a:solidFill>
              </a:rPr>
              <a:t>How can we find </a:t>
            </a:r>
          </a:p>
          <a:p>
            <a:pPr defTabSz="457200">
              <a:spcAft>
                <a:spcPts val="600"/>
              </a:spcAft>
            </a:pPr>
            <a:r>
              <a:rPr lang="en-US" sz="5000" dirty="0">
                <a:solidFill>
                  <a:schemeClr val="accent2"/>
                </a:solidFill>
              </a:rPr>
              <a:t>the area under </a:t>
            </a:r>
          </a:p>
          <a:p>
            <a:pPr defTabSz="457200">
              <a:spcAft>
                <a:spcPts val="600"/>
              </a:spcAft>
            </a:pPr>
            <a:r>
              <a:rPr lang="en-US" sz="5000" dirty="0">
                <a:solidFill>
                  <a:schemeClr val="accent2"/>
                </a:solidFill>
              </a:rPr>
              <a:t>the graph of this</a:t>
            </a:r>
          </a:p>
          <a:p>
            <a:pPr defTabSz="457200">
              <a:spcAft>
                <a:spcPts val="600"/>
              </a:spcAft>
            </a:pPr>
            <a:r>
              <a:rPr lang="en-US" sz="5000" dirty="0">
                <a:solidFill>
                  <a:schemeClr val="accent2"/>
                </a:solidFill>
              </a:rPr>
              <a:t>function?</a:t>
            </a:r>
          </a:p>
        </p:txBody>
      </p:sp>
    </p:spTree>
    <p:extLst>
      <p:ext uri="{BB962C8B-B14F-4D97-AF65-F5344CB8AC3E}">
        <p14:creationId xmlns:p14="http://schemas.microsoft.com/office/powerpoint/2010/main" val="5904234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39D65-C808-4A7B-95B9-531FD8D6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3" y="770466"/>
            <a:ext cx="9292209" cy="41232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>
                <a:solidFill>
                  <a:schemeClr val="accent1">
                    <a:lumMod val="75000"/>
                  </a:schemeClr>
                </a:solidFill>
              </a:rPr>
              <a:t>Start with something that we know . . . 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5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6F486-D9F2-4CE6-9C8E-87C9C2A3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4" y="131298"/>
            <a:ext cx="7411589" cy="1795975"/>
          </a:xfrm>
        </p:spPr>
        <p:txBody>
          <a:bodyPr lIns="274320">
            <a:noAutofit/>
          </a:bodyPr>
          <a:lstStyle/>
          <a:p>
            <a:r>
              <a:rPr lang="en-US" sz="5000" dirty="0">
                <a:solidFill>
                  <a:srgbClr val="0070C0"/>
                </a:solidFill>
              </a:rPr>
              <a:t>We know how to find the area of a triangle</a:t>
            </a:r>
          </a:p>
        </p:txBody>
      </p:sp>
      <p:sp>
        <p:nvSpPr>
          <p:cNvPr id="3" name="Right Triangle 2">
            <a:extLst>
              <a:ext uri="{FF2B5EF4-FFF2-40B4-BE49-F238E27FC236}">
                <a16:creationId xmlns:a16="http://schemas.microsoft.com/office/drawing/2014/main" id="{6FEA6067-45A7-46B3-8836-E25BBA2D939B}"/>
              </a:ext>
            </a:extLst>
          </p:cNvPr>
          <p:cNvSpPr/>
          <p:nvPr/>
        </p:nvSpPr>
        <p:spPr>
          <a:xfrm flipH="1">
            <a:off x="3435644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8CBB5A1-D055-49FA-AFC1-66276AE7EFD0}"/>
              </a:ext>
            </a:extLst>
          </p:cNvPr>
          <p:cNvSpPr txBox="1">
            <a:spLocks/>
          </p:cNvSpPr>
          <p:nvPr/>
        </p:nvSpPr>
        <p:spPr>
          <a:xfrm>
            <a:off x="224821" y="2056227"/>
            <a:ext cx="74115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600" dirty="0">
                <a:solidFill>
                  <a:srgbClr val="00B050"/>
                </a:solidFill>
              </a:rPr>
              <a:t>Area = ½ base </a:t>
            </a:r>
            <a:r>
              <a:rPr lang="en-US" sz="4600" baseline="-12000" dirty="0">
                <a:solidFill>
                  <a:srgbClr val="00B050"/>
                </a:solidFill>
              </a:rPr>
              <a:t>* </a:t>
            </a:r>
            <a:r>
              <a:rPr lang="en-US" sz="4600" dirty="0">
                <a:solidFill>
                  <a:srgbClr val="00B050"/>
                </a:solidFill>
              </a:rPr>
              <a:t>height</a:t>
            </a:r>
          </a:p>
        </p:txBody>
      </p:sp>
    </p:spTree>
    <p:extLst>
      <p:ext uri="{BB962C8B-B14F-4D97-AF65-F5344CB8AC3E}">
        <p14:creationId xmlns:p14="http://schemas.microsoft.com/office/powerpoint/2010/main" val="39056136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alf Dollar Clipart">
            <a:extLst>
              <a:ext uri="{FF2B5EF4-FFF2-40B4-BE49-F238E27FC236}">
                <a16:creationId xmlns:a16="http://schemas.microsoft.com/office/drawing/2014/main" id="{4FECCA8A-EAF4-4AF0-ADCE-166E4467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alf Dollar Clipart">
            <a:extLst>
              <a:ext uri="{FF2B5EF4-FFF2-40B4-BE49-F238E27FC236}">
                <a16:creationId xmlns:a16="http://schemas.microsoft.com/office/drawing/2014/main" id="{62BB77F2-373B-41CF-A52D-43F664D8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alf Dollar Clipart">
            <a:extLst>
              <a:ext uri="{FF2B5EF4-FFF2-40B4-BE49-F238E27FC236}">
                <a16:creationId xmlns:a16="http://schemas.microsoft.com/office/drawing/2014/main" id="{6B2ABFA4-AE1B-4FFE-80C2-7B2A94683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alf Dollar Clipart">
            <a:extLst>
              <a:ext uri="{FF2B5EF4-FFF2-40B4-BE49-F238E27FC236}">
                <a16:creationId xmlns:a16="http://schemas.microsoft.com/office/drawing/2014/main" id="{AD111527-057D-4543-9D35-68B7D0DE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alf Dollar Clipart">
            <a:extLst>
              <a:ext uri="{FF2B5EF4-FFF2-40B4-BE49-F238E27FC236}">
                <a16:creationId xmlns:a16="http://schemas.microsoft.com/office/drawing/2014/main" id="{D24ED73C-4644-4627-85A3-FF1528D4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alf Dollar Clipart">
            <a:extLst>
              <a:ext uri="{FF2B5EF4-FFF2-40B4-BE49-F238E27FC236}">
                <a16:creationId xmlns:a16="http://schemas.microsoft.com/office/drawing/2014/main" id="{78CABED4-4851-4A55-80F1-311ED8EB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57" y="-122466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6332A31F-2900-45A5-9282-53EA52005477}"/>
              </a:ext>
            </a:extLst>
          </p:cNvPr>
          <p:cNvSpPr txBox="1">
            <a:spLocks/>
          </p:cNvSpPr>
          <p:nvPr/>
        </p:nvSpPr>
        <p:spPr>
          <a:xfrm>
            <a:off x="1" y="304800"/>
            <a:ext cx="6210300" cy="2849671"/>
          </a:xfrm>
          <a:prstGeom prst="rect">
            <a:avLst/>
          </a:prstGeom>
        </p:spPr>
        <p:txBody>
          <a:bodyPr vert="horz" lIns="27432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000" dirty="0">
                <a:solidFill>
                  <a:srgbClr val="00B050"/>
                </a:solidFill>
              </a:rPr>
              <a:t>We’ll start by filling a triangle with coins, one column at a time</a:t>
            </a:r>
          </a:p>
        </p:txBody>
      </p:sp>
    </p:spTree>
    <p:extLst>
      <p:ext uri="{BB962C8B-B14F-4D97-AF65-F5344CB8AC3E}">
        <p14:creationId xmlns:p14="http://schemas.microsoft.com/office/powerpoint/2010/main" val="1304322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97792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5EC31B8C-E304-46F1-B1F7-56C799E4DA9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960759" cy="2849671"/>
          </a:xfrm>
          <a:prstGeom prst="rect">
            <a:avLst/>
          </a:prstGeom>
        </p:spPr>
        <p:txBody>
          <a:bodyPr vert="horz" lIns="27432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6000" dirty="0">
                <a:solidFill>
                  <a:srgbClr val="0070C0"/>
                </a:solidFill>
              </a:rPr>
              <a:t>What do you notice?              </a:t>
            </a:r>
          </a:p>
        </p:txBody>
      </p:sp>
      <p:pic>
        <p:nvPicPr>
          <p:cNvPr id="23" name="Picture 14" descr="Half Dollar Clipart">
            <a:extLst>
              <a:ext uri="{FF2B5EF4-FFF2-40B4-BE49-F238E27FC236}">
                <a16:creationId xmlns:a16="http://schemas.microsoft.com/office/drawing/2014/main" id="{BF8197CF-5F29-4FC9-BE91-058D79C28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866" y="-275588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Half Dollar Clipart">
            <a:extLst>
              <a:ext uri="{FF2B5EF4-FFF2-40B4-BE49-F238E27FC236}">
                <a16:creationId xmlns:a16="http://schemas.microsoft.com/office/drawing/2014/main" id="{F08D17B6-5FF3-4B98-94A7-4E4AD5F7A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066" y="-161288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4" descr="Half Dollar Clipart">
            <a:extLst>
              <a:ext uri="{FF2B5EF4-FFF2-40B4-BE49-F238E27FC236}">
                <a16:creationId xmlns:a16="http://schemas.microsoft.com/office/drawing/2014/main" id="{73E08BE8-14CE-4F4A-AEC7-B10A8187E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466" y="-157478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Half Dollar Clipart">
            <a:extLst>
              <a:ext uri="{FF2B5EF4-FFF2-40B4-BE49-F238E27FC236}">
                <a16:creationId xmlns:a16="http://schemas.microsoft.com/office/drawing/2014/main" id="{C29537DB-22D5-4D47-807F-3213765E1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214" y="-4075428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4622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97792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4" descr="Half Dollar Clipart">
            <a:extLst>
              <a:ext uri="{FF2B5EF4-FFF2-40B4-BE49-F238E27FC236}">
                <a16:creationId xmlns:a16="http://schemas.microsoft.com/office/drawing/2014/main" id="{8EE3EFC3-95A3-4BFD-AF81-C27937DBD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027" y="-1514218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A3042E7D-D9E8-4C72-872D-5BA839CCBDE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6960759" cy="2849671"/>
          </a:xfrm>
          <a:prstGeom prst="rect">
            <a:avLst/>
          </a:prstGeom>
        </p:spPr>
        <p:txBody>
          <a:bodyPr vert="horz" lIns="27432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6000" dirty="0">
                <a:solidFill>
                  <a:srgbClr val="00B050"/>
                </a:solidFill>
              </a:rPr>
              <a:t>Do all the coins fit in the triangle?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09567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alf Dollar Clipart">
            <a:extLst>
              <a:ext uri="{FF2B5EF4-FFF2-40B4-BE49-F238E27FC236}">
                <a16:creationId xmlns:a16="http://schemas.microsoft.com/office/drawing/2014/main" id="{4FECCA8A-EAF4-4AF0-ADCE-166E4467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alf Dollar Clipart">
            <a:extLst>
              <a:ext uri="{FF2B5EF4-FFF2-40B4-BE49-F238E27FC236}">
                <a16:creationId xmlns:a16="http://schemas.microsoft.com/office/drawing/2014/main" id="{AD111527-057D-4543-9D35-68B7D0DE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alf Dollar Clipart">
            <a:extLst>
              <a:ext uri="{FF2B5EF4-FFF2-40B4-BE49-F238E27FC236}">
                <a16:creationId xmlns:a16="http://schemas.microsoft.com/office/drawing/2014/main" id="{78CABED4-4851-4A55-80F1-311ED8EB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97792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4" descr="Half Dollar Clipart">
            <a:extLst>
              <a:ext uri="{FF2B5EF4-FFF2-40B4-BE49-F238E27FC236}">
                <a16:creationId xmlns:a16="http://schemas.microsoft.com/office/drawing/2014/main" id="{D20C92AA-DCF6-43A4-AFDE-DDC4938D5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05473" y="26682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F60C7823-A424-422F-9AC1-61AECD09AC7D}"/>
              </a:ext>
            </a:extLst>
          </p:cNvPr>
          <p:cNvSpPr txBox="1">
            <a:spLocks/>
          </p:cNvSpPr>
          <p:nvPr/>
        </p:nvSpPr>
        <p:spPr>
          <a:xfrm>
            <a:off x="4" y="11717"/>
            <a:ext cx="6960759" cy="28496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6000" dirty="0">
                <a:solidFill>
                  <a:srgbClr val="0070C0"/>
                </a:solidFill>
              </a:rPr>
              <a:t>Are there any uncovered spaces?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337294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alf Dollar Clipart">
            <a:extLst>
              <a:ext uri="{FF2B5EF4-FFF2-40B4-BE49-F238E27FC236}">
                <a16:creationId xmlns:a16="http://schemas.microsoft.com/office/drawing/2014/main" id="{4FECCA8A-EAF4-4AF0-ADCE-166E4467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alf Dollar Clipart">
            <a:extLst>
              <a:ext uri="{FF2B5EF4-FFF2-40B4-BE49-F238E27FC236}">
                <a16:creationId xmlns:a16="http://schemas.microsoft.com/office/drawing/2014/main" id="{62BB77F2-373B-41CF-A52D-43F664D8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27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alf Dollar Clipart">
            <a:extLst>
              <a:ext uri="{FF2B5EF4-FFF2-40B4-BE49-F238E27FC236}">
                <a16:creationId xmlns:a16="http://schemas.microsoft.com/office/drawing/2014/main" id="{AD111527-057D-4543-9D35-68B7D0DE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alf Dollar Clipart">
            <a:extLst>
              <a:ext uri="{FF2B5EF4-FFF2-40B4-BE49-F238E27FC236}">
                <a16:creationId xmlns:a16="http://schemas.microsoft.com/office/drawing/2014/main" id="{D24ED73C-4644-4627-85A3-FF1528D4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27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alf Dollar Clipart">
            <a:extLst>
              <a:ext uri="{FF2B5EF4-FFF2-40B4-BE49-F238E27FC236}">
                <a16:creationId xmlns:a16="http://schemas.microsoft.com/office/drawing/2014/main" id="{78CABED4-4851-4A55-80F1-311ED8EB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97792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5EC31B8C-E304-46F1-B1F7-56C799E4DA94}"/>
              </a:ext>
            </a:extLst>
          </p:cNvPr>
          <p:cNvSpPr txBox="1">
            <a:spLocks/>
          </p:cNvSpPr>
          <p:nvPr/>
        </p:nvSpPr>
        <p:spPr>
          <a:xfrm>
            <a:off x="0" y="267280"/>
            <a:ext cx="9819249" cy="25040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6000" dirty="0">
                <a:solidFill>
                  <a:srgbClr val="00B050"/>
                </a:solidFill>
              </a:rPr>
              <a:t>How many coins? (height)</a:t>
            </a:r>
            <a:br>
              <a:rPr lang="en-US" sz="6000" dirty="0">
                <a:solidFill>
                  <a:srgbClr val="00B050"/>
                </a:solidFill>
              </a:rPr>
            </a:br>
            <a:r>
              <a:rPr lang="en-US" sz="6000" dirty="0">
                <a:solidFill>
                  <a:srgbClr val="00B050"/>
                </a:solidFill>
              </a:rPr>
              <a:t>How many columns?</a:t>
            </a:r>
          </a:p>
          <a:p>
            <a:pPr defTabSz="457200">
              <a:spcAft>
                <a:spcPts val="600"/>
              </a:spcAft>
            </a:pPr>
            <a:r>
              <a:rPr lang="en-US" sz="6000" dirty="0">
                <a:solidFill>
                  <a:srgbClr val="00B050"/>
                </a:solidFill>
              </a:rPr>
              <a:t>(width)           </a:t>
            </a:r>
          </a:p>
        </p:txBody>
      </p:sp>
      <p:pic>
        <p:nvPicPr>
          <p:cNvPr id="32" name="Picture 14" descr="Half Dollar Clipart">
            <a:extLst>
              <a:ext uri="{FF2B5EF4-FFF2-40B4-BE49-F238E27FC236}">
                <a16:creationId xmlns:a16="http://schemas.microsoft.com/office/drawing/2014/main" id="{CF7F2EAA-E069-426C-8D58-62A0DC836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314" y="-1789428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574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alf Dollar Clipart">
            <a:extLst>
              <a:ext uri="{FF2B5EF4-FFF2-40B4-BE49-F238E27FC236}">
                <a16:creationId xmlns:a16="http://schemas.microsoft.com/office/drawing/2014/main" id="{4FECCA8A-EAF4-4AF0-ADCE-166E4467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alf Dollar Clipart">
            <a:extLst>
              <a:ext uri="{FF2B5EF4-FFF2-40B4-BE49-F238E27FC236}">
                <a16:creationId xmlns:a16="http://schemas.microsoft.com/office/drawing/2014/main" id="{62BB77F2-373B-41CF-A52D-43F664D8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27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alf Dollar Clipart">
            <a:extLst>
              <a:ext uri="{FF2B5EF4-FFF2-40B4-BE49-F238E27FC236}">
                <a16:creationId xmlns:a16="http://schemas.microsoft.com/office/drawing/2014/main" id="{AD111527-057D-4543-9D35-68B7D0DE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alf Dollar Clipart">
            <a:extLst>
              <a:ext uri="{FF2B5EF4-FFF2-40B4-BE49-F238E27FC236}">
                <a16:creationId xmlns:a16="http://schemas.microsoft.com/office/drawing/2014/main" id="{D24ED73C-4644-4627-85A3-FF1528D4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927" y="412458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alf Dollar Clipart">
            <a:extLst>
              <a:ext uri="{FF2B5EF4-FFF2-40B4-BE49-F238E27FC236}">
                <a16:creationId xmlns:a16="http://schemas.microsoft.com/office/drawing/2014/main" id="{78CABED4-4851-4A55-80F1-311ED8EB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140" y="307724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353" y="202442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566" y="97792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5EC31B8C-E304-46F1-B1F7-56C799E4DA94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70C0"/>
                </a:solidFill>
              </a:rPr>
              <a:t>What is the area of the triangle?          </a:t>
            </a:r>
          </a:p>
        </p:txBody>
      </p:sp>
      <p:pic>
        <p:nvPicPr>
          <p:cNvPr id="23" name="Picture 14" descr="Half Dollar Clipart">
            <a:extLst>
              <a:ext uri="{FF2B5EF4-FFF2-40B4-BE49-F238E27FC236}">
                <a16:creationId xmlns:a16="http://schemas.microsoft.com/office/drawing/2014/main" id="{379A9239-18F9-4F39-9F29-33CB51BED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714" y="5182872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9011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Half Dollar Clipart">
            <a:extLst>
              <a:ext uri="{FF2B5EF4-FFF2-40B4-BE49-F238E27FC236}">
                <a16:creationId xmlns:a16="http://schemas.microsoft.com/office/drawing/2014/main" id="{6475DFFB-92F4-4966-95A9-B565B0907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Half Dollar Clipart">
            <a:extLst>
              <a:ext uri="{FF2B5EF4-FFF2-40B4-BE49-F238E27FC236}">
                <a16:creationId xmlns:a16="http://schemas.microsoft.com/office/drawing/2014/main" id="{F13CDEC0-4145-41AB-BB25-49B5F6C2D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Half Dollar Clipart">
            <a:extLst>
              <a:ext uri="{FF2B5EF4-FFF2-40B4-BE49-F238E27FC236}">
                <a16:creationId xmlns:a16="http://schemas.microsoft.com/office/drawing/2014/main" id="{4FECCA8A-EAF4-4AF0-ADCE-166E44674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Half Dollar Clipart">
            <a:extLst>
              <a:ext uri="{FF2B5EF4-FFF2-40B4-BE49-F238E27FC236}">
                <a16:creationId xmlns:a16="http://schemas.microsoft.com/office/drawing/2014/main" id="{62BB77F2-373B-41CF-A52D-43F664D83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Half Dollar Clipart">
            <a:extLst>
              <a:ext uri="{FF2B5EF4-FFF2-40B4-BE49-F238E27FC236}">
                <a16:creationId xmlns:a16="http://schemas.microsoft.com/office/drawing/2014/main" id="{6B2ABFA4-AE1B-4FFE-80C2-7B2A94683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Half Dollar Clipart">
            <a:extLst>
              <a:ext uri="{FF2B5EF4-FFF2-40B4-BE49-F238E27FC236}">
                <a16:creationId xmlns:a16="http://schemas.microsoft.com/office/drawing/2014/main" id="{B02C3B72-1E2B-456B-B49E-15B34B5BC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4" descr="Half Dollar Clipart">
            <a:extLst>
              <a:ext uri="{FF2B5EF4-FFF2-40B4-BE49-F238E27FC236}">
                <a16:creationId xmlns:a16="http://schemas.microsoft.com/office/drawing/2014/main" id="{72CAEA88-3711-4923-97E3-B6ECFC8BA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alf Dollar Clipart">
            <a:extLst>
              <a:ext uri="{FF2B5EF4-FFF2-40B4-BE49-F238E27FC236}">
                <a16:creationId xmlns:a16="http://schemas.microsoft.com/office/drawing/2014/main" id="{AD111527-057D-4543-9D35-68B7D0DEB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4" descr="Half Dollar Clipart">
            <a:extLst>
              <a:ext uri="{FF2B5EF4-FFF2-40B4-BE49-F238E27FC236}">
                <a16:creationId xmlns:a16="http://schemas.microsoft.com/office/drawing/2014/main" id="{D24ED73C-4644-4627-85A3-FF1528D4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Half Dollar Clipart">
            <a:extLst>
              <a:ext uri="{FF2B5EF4-FFF2-40B4-BE49-F238E27FC236}">
                <a16:creationId xmlns:a16="http://schemas.microsoft.com/office/drawing/2014/main" id="{16DFF6FB-8313-4220-944F-FFE80C06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 descr="Half Dollar Clipart">
            <a:extLst>
              <a:ext uri="{FF2B5EF4-FFF2-40B4-BE49-F238E27FC236}">
                <a16:creationId xmlns:a16="http://schemas.microsoft.com/office/drawing/2014/main" id="{9F013383-7ABE-4CDD-ABC3-2E209F12E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Half Dollar Clipart">
            <a:extLst>
              <a:ext uri="{FF2B5EF4-FFF2-40B4-BE49-F238E27FC236}">
                <a16:creationId xmlns:a16="http://schemas.microsoft.com/office/drawing/2014/main" id="{78CABED4-4851-4A55-80F1-311ED8EB3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Half Dollar Clipart">
            <a:extLst>
              <a:ext uri="{FF2B5EF4-FFF2-40B4-BE49-F238E27FC236}">
                <a16:creationId xmlns:a16="http://schemas.microsoft.com/office/drawing/2014/main" id="{75A55433-3D9A-4A04-823E-B943FC49A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4" descr="Half Dollar Clipart">
            <a:extLst>
              <a:ext uri="{FF2B5EF4-FFF2-40B4-BE49-F238E27FC236}">
                <a16:creationId xmlns:a16="http://schemas.microsoft.com/office/drawing/2014/main" id="{3A182D3B-6701-4831-B1BE-40191F6FE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4" descr="Half Dollar Clipart">
            <a:extLst>
              <a:ext uri="{FF2B5EF4-FFF2-40B4-BE49-F238E27FC236}">
                <a16:creationId xmlns:a16="http://schemas.microsoft.com/office/drawing/2014/main" id="{36EB99C8-B360-4AFA-9953-7B7C4245E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1702" y="2586107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Quarter Clipart Transparent Background">
            <a:extLst>
              <a:ext uri="{FF2B5EF4-FFF2-40B4-BE49-F238E27FC236}">
                <a16:creationId xmlns:a16="http://schemas.microsoft.com/office/drawing/2014/main" id="{17A2C71F-1A95-405C-9612-57AE4A6C7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arter Clipart Transparent Background">
            <a:extLst>
              <a:ext uri="{FF2B5EF4-FFF2-40B4-BE49-F238E27FC236}">
                <a16:creationId xmlns:a16="http://schemas.microsoft.com/office/drawing/2014/main" id="{96CE73AF-194A-47DC-B4A2-E7C96C7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Quarter Clipart Transparent Background">
            <a:extLst>
              <a:ext uri="{FF2B5EF4-FFF2-40B4-BE49-F238E27FC236}">
                <a16:creationId xmlns:a16="http://schemas.microsoft.com/office/drawing/2014/main" id="{9C5AD6E3-DE99-474B-97E6-9F57947D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Quarter Clipart Transparent Background">
            <a:extLst>
              <a:ext uri="{FF2B5EF4-FFF2-40B4-BE49-F238E27FC236}">
                <a16:creationId xmlns:a16="http://schemas.microsoft.com/office/drawing/2014/main" id="{C350ECE5-160C-4C05-96F3-B848B2A7E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Quarter Clipart Transparent Background">
            <a:extLst>
              <a:ext uri="{FF2B5EF4-FFF2-40B4-BE49-F238E27FC236}">
                <a16:creationId xmlns:a16="http://schemas.microsoft.com/office/drawing/2014/main" id="{5F32A9F6-F8F3-489C-8D3A-A7AA70943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Quarter Clipart Transparent Background">
            <a:extLst>
              <a:ext uri="{FF2B5EF4-FFF2-40B4-BE49-F238E27FC236}">
                <a16:creationId xmlns:a16="http://schemas.microsoft.com/office/drawing/2014/main" id="{3F35F47C-7A60-4C3E-8177-ACD84E749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Quarter Clipart Transparent Background">
            <a:extLst>
              <a:ext uri="{FF2B5EF4-FFF2-40B4-BE49-F238E27FC236}">
                <a16:creationId xmlns:a16="http://schemas.microsoft.com/office/drawing/2014/main" id="{76194825-7231-4828-A942-22BEC94CD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Quarter Clipart Transparent Background">
            <a:extLst>
              <a:ext uri="{FF2B5EF4-FFF2-40B4-BE49-F238E27FC236}">
                <a16:creationId xmlns:a16="http://schemas.microsoft.com/office/drawing/2014/main" id="{5C0F4BFF-C1BA-4995-A598-4F93CBC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Quarter Clipart Transparent Background">
            <a:extLst>
              <a:ext uri="{FF2B5EF4-FFF2-40B4-BE49-F238E27FC236}">
                <a16:creationId xmlns:a16="http://schemas.microsoft.com/office/drawing/2014/main" id="{3476A936-FF32-43F1-8A70-E0505A6A3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Quarter Clipart Transparent Background">
            <a:extLst>
              <a:ext uri="{FF2B5EF4-FFF2-40B4-BE49-F238E27FC236}">
                <a16:creationId xmlns:a16="http://schemas.microsoft.com/office/drawing/2014/main" id="{9CEB2A46-4945-4C17-BA1C-689DAEF66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Quarter Clipart Transparent Background">
            <a:extLst>
              <a:ext uri="{FF2B5EF4-FFF2-40B4-BE49-F238E27FC236}">
                <a16:creationId xmlns:a16="http://schemas.microsoft.com/office/drawing/2014/main" id="{264932F0-D5A1-4F22-A8D2-8C134572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Quarter Clipart Transparent Background">
            <a:extLst>
              <a:ext uri="{FF2B5EF4-FFF2-40B4-BE49-F238E27FC236}">
                <a16:creationId xmlns:a16="http://schemas.microsoft.com/office/drawing/2014/main" id="{C9200974-CAAC-493F-B0D2-60DDAAE3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Quarter Clipart Transparent Background">
            <a:extLst>
              <a:ext uri="{FF2B5EF4-FFF2-40B4-BE49-F238E27FC236}">
                <a16:creationId xmlns:a16="http://schemas.microsoft.com/office/drawing/2014/main" id="{078D6CD7-91E9-4DD0-BE5C-678BD212E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Quarter Clipart Transparent Background">
            <a:extLst>
              <a:ext uri="{FF2B5EF4-FFF2-40B4-BE49-F238E27FC236}">
                <a16:creationId xmlns:a16="http://schemas.microsoft.com/office/drawing/2014/main" id="{B9846AA4-4015-4537-9632-3F78F2731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Quarter Clipart Transparent Background">
            <a:extLst>
              <a:ext uri="{FF2B5EF4-FFF2-40B4-BE49-F238E27FC236}">
                <a16:creationId xmlns:a16="http://schemas.microsoft.com/office/drawing/2014/main" id="{C7CD3487-8001-4781-BB49-1C33CDA94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Quarter Clipart Transparent Background">
            <a:extLst>
              <a:ext uri="{FF2B5EF4-FFF2-40B4-BE49-F238E27FC236}">
                <a16:creationId xmlns:a16="http://schemas.microsoft.com/office/drawing/2014/main" id="{EABA19BA-BE4F-46C3-A311-8E4DCE5F4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Quarter Clipart Transparent Background">
            <a:extLst>
              <a:ext uri="{FF2B5EF4-FFF2-40B4-BE49-F238E27FC236}">
                <a16:creationId xmlns:a16="http://schemas.microsoft.com/office/drawing/2014/main" id="{221D1D6A-BA03-4F54-91E3-057E94628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Quarter Clipart Transparent Background">
            <a:extLst>
              <a:ext uri="{FF2B5EF4-FFF2-40B4-BE49-F238E27FC236}">
                <a16:creationId xmlns:a16="http://schemas.microsoft.com/office/drawing/2014/main" id="{F9DF9FFE-074C-46DA-B605-C7B1A9FB2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Quarter Clipart Transparent Background">
            <a:extLst>
              <a:ext uri="{FF2B5EF4-FFF2-40B4-BE49-F238E27FC236}">
                <a16:creationId xmlns:a16="http://schemas.microsoft.com/office/drawing/2014/main" id="{09C7487D-6E64-4405-A8DB-83E980FF0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Quarter Clipart Transparent Background">
            <a:extLst>
              <a:ext uri="{FF2B5EF4-FFF2-40B4-BE49-F238E27FC236}">
                <a16:creationId xmlns:a16="http://schemas.microsoft.com/office/drawing/2014/main" id="{7524E9C2-3D5F-4CCE-A128-36BA5AC8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Quarter Clipart Transparent Background">
            <a:extLst>
              <a:ext uri="{FF2B5EF4-FFF2-40B4-BE49-F238E27FC236}">
                <a16:creationId xmlns:a16="http://schemas.microsoft.com/office/drawing/2014/main" id="{770C0D23-7F67-49CB-A79E-734FB84C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Quarter Clipart Transparent Background">
            <a:extLst>
              <a:ext uri="{FF2B5EF4-FFF2-40B4-BE49-F238E27FC236}">
                <a16:creationId xmlns:a16="http://schemas.microsoft.com/office/drawing/2014/main" id="{6F4D05A2-47FD-438E-A252-4571F34DF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Quarter Clipart Transparent Background">
            <a:extLst>
              <a:ext uri="{FF2B5EF4-FFF2-40B4-BE49-F238E27FC236}">
                <a16:creationId xmlns:a16="http://schemas.microsoft.com/office/drawing/2014/main" id="{993F8750-4B9C-497F-89C2-C9B889E78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Quarter Clipart Transparent Background">
            <a:extLst>
              <a:ext uri="{FF2B5EF4-FFF2-40B4-BE49-F238E27FC236}">
                <a16:creationId xmlns:a16="http://schemas.microsoft.com/office/drawing/2014/main" id="{AA747F6D-67B1-49B7-AB5A-6C56595D4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Quarter Clipart Transparent Background">
            <a:extLst>
              <a:ext uri="{FF2B5EF4-FFF2-40B4-BE49-F238E27FC236}">
                <a16:creationId xmlns:a16="http://schemas.microsoft.com/office/drawing/2014/main" id="{08937BBF-A3D5-4697-ACCE-5DC91442B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Quarter Clipart Transparent Background">
            <a:extLst>
              <a:ext uri="{FF2B5EF4-FFF2-40B4-BE49-F238E27FC236}">
                <a16:creationId xmlns:a16="http://schemas.microsoft.com/office/drawing/2014/main" id="{2677B93A-89D5-4FF8-9458-2AA8B2A5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Quarter Clipart Transparent Background">
            <a:extLst>
              <a:ext uri="{FF2B5EF4-FFF2-40B4-BE49-F238E27FC236}">
                <a16:creationId xmlns:a16="http://schemas.microsoft.com/office/drawing/2014/main" id="{DC8F645D-068D-48AB-866B-78E59F29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Quarter Clipart Transparent Background">
            <a:extLst>
              <a:ext uri="{FF2B5EF4-FFF2-40B4-BE49-F238E27FC236}">
                <a16:creationId xmlns:a16="http://schemas.microsoft.com/office/drawing/2014/main" id="{001F163C-56A3-4060-A408-51BD4FA01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223" y="-973859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513CE196-5261-4EFD-8A7F-2A07F43095E4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B050"/>
                </a:solidFill>
              </a:rPr>
              <a:t>What if we use another coin?</a:t>
            </a:r>
          </a:p>
        </p:txBody>
      </p:sp>
    </p:spTree>
    <p:extLst>
      <p:ext uri="{BB962C8B-B14F-4D97-AF65-F5344CB8AC3E}">
        <p14:creationId xmlns:p14="http://schemas.microsoft.com/office/powerpoint/2010/main" val="2395498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1D5CC4D-B26C-4340-BFFA-E3A6F728F6B0}"/>
              </a:ext>
            </a:extLst>
          </p:cNvPr>
          <p:cNvSpPr txBox="1">
            <a:spLocks noChangeArrowheads="1"/>
          </p:cNvSpPr>
          <p:nvPr/>
        </p:nvSpPr>
        <p:spPr>
          <a:xfrm>
            <a:off x="961292" y="1031634"/>
            <a:ext cx="3368431" cy="4844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>
              <a:lnSpc>
                <a:spcPct val="85000"/>
              </a:lnSpc>
              <a:spcAft>
                <a:spcPts val="600"/>
              </a:spcAft>
            </a:pPr>
            <a:r>
              <a:rPr lang="en-US" altLang="en-US" sz="5400" spc="-120">
                <a:solidFill>
                  <a:srgbClr val="FFFFFF"/>
                </a:solidFill>
              </a:rPr>
              <a:t>What you’ll learn . . 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930486B-7010-4870-B92F-3BB6AEBED410}"/>
              </a:ext>
            </a:extLst>
          </p:cNvPr>
          <p:cNvSpPr txBox="1">
            <a:spLocks noChangeArrowheads="1"/>
          </p:cNvSpPr>
          <p:nvPr/>
        </p:nvSpPr>
        <p:spPr>
          <a:xfrm>
            <a:off x="5444774" y="2293748"/>
            <a:ext cx="6140590" cy="2781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. . why?</a:t>
            </a: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8457E7C-4FE8-4A02-B762-1C23ED898E27}"/>
              </a:ext>
            </a:extLst>
          </p:cNvPr>
          <p:cNvSpPr txBox="1">
            <a:spLocks noChangeArrowheads="1"/>
          </p:cNvSpPr>
          <p:nvPr/>
        </p:nvSpPr>
        <p:spPr>
          <a:xfrm>
            <a:off x="4806759" y="418455"/>
            <a:ext cx="6498549" cy="2433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Estimation of area using rectangular approximation of area</a:t>
            </a:r>
          </a:p>
          <a:p>
            <a:pPr marL="1662113" defTabSz="914400">
              <a:lnSpc>
                <a:spcPct val="85000"/>
              </a:lnSpc>
              <a:buFont typeface="Arial" pitchFamily="34" charset="0"/>
              <a:buChar char=" "/>
            </a:pP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Distance calculations as the area under a curve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4840629-5ACC-4339-8471-68C68FC3F70E}"/>
              </a:ext>
            </a:extLst>
          </p:cNvPr>
          <p:cNvSpPr txBox="1">
            <a:spLocks noChangeArrowheads="1"/>
          </p:cNvSpPr>
          <p:nvPr/>
        </p:nvSpPr>
        <p:spPr>
          <a:xfrm>
            <a:off x="5909394" y="2900155"/>
            <a:ext cx="6140590" cy="3122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081088"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914400">
              <a:lnSpc>
                <a:spcPct val="85000"/>
              </a:lnSpc>
              <a:buFont typeface="Arial" pitchFamily="34" charset="0"/>
              <a:buChar char=" "/>
            </a:pPr>
            <a:endParaRPr lang="en-US" alt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58838" indent="0" defTabSz="914400">
              <a:lnSpc>
                <a:spcPct val="85000"/>
              </a:lnSpc>
              <a:buNone/>
            </a:pPr>
            <a:r>
              <a:rPr lang="en-US" alt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Learning about estimating with finite sums lays the foundation for understanding integral calculus.</a:t>
            </a:r>
          </a:p>
        </p:txBody>
      </p:sp>
    </p:spTree>
    <p:extLst>
      <p:ext uri="{BB962C8B-B14F-4D97-AF65-F5344CB8AC3E}">
        <p14:creationId xmlns:p14="http://schemas.microsoft.com/office/powerpoint/2010/main" val="1831232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7" grpId="0"/>
      <p:bldP spid="9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4" descr="Quarter Clipart Transparent Background">
            <a:extLst>
              <a:ext uri="{FF2B5EF4-FFF2-40B4-BE49-F238E27FC236}">
                <a16:creationId xmlns:a16="http://schemas.microsoft.com/office/drawing/2014/main" id="{17A2C71F-1A95-405C-9612-57AE4A6C7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arter Clipart Transparent Background">
            <a:extLst>
              <a:ext uri="{FF2B5EF4-FFF2-40B4-BE49-F238E27FC236}">
                <a16:creationId xmlns:a16="http://schemas.microsoft.com/office/drawing/2014/main" id="{96CE73AF-194A-47DC-B4A2-E7C96C7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Quarter Clipart Transparent Background">
            <a:extLst>
              <a:ext uri="{FF2B5EF4-FFF2-40B4-BE49-F238E27FC236}">
                <a16:creationId xmlns:a16="http://schemas.microsoft.com/office/drawing/2014/main" id="{9C5AD6E3-DE99-474B-97E6-9F57947D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96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Quarter Clipart Transparent Background">
            <a:extLst>
              <a:ext uri="{FF2B5EF4-FFF2-40B4-BE49-F238E27FC236}">
                <a16:creationId xmlns:a16="http://schemas.microsoft.com/office/drawing/2014/main" id="{C350ECE5-160C-4C05-96F3-B848B2A7E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95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Quarter Clipart Transparent Background">
            <a:extLst>
              <a:ext uri="{FF2B5EF4-FFF2-40B4-BE49-F238E27FC236}">
                <a16:creationId xmlns:a16="http://schemas.microsoft.com/office/drawing/2014/main" id="{5F32A9F6-F8F3-489C-8D3A-A7AA70943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94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Quarter Clipart Transparent Background">
            <a:extLst>
              <a:ext uri="{FF2B5EF4-FFF2-40B4-BE49-F238E27FC236}">
                <a16:creationId xmlns:a16="http://schemas.microsoft.com/office/drawing/2014/main" id="{3F35F47C-7A60-4C3E-8177-ACD84E749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93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Quarter Clipart Transparent Background">
            <a:extLst>
              <a:ext uri="{FF2B5EF4-FFF2-40B4-BE49-F238E27FC236}">
                <a16:creationId xmlns:a16="http://schemas.microsoft.com/office/drawing/2014/main" id="{76194825-7231-4828-A942-22BEC94CD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792" y="539137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Quarter Clipart Transparent Background">
            <a:extLst>
              <a:ext uri="{FF2B5EF4-FFF2-40B4-BE49-F238E27FC236}">
                <a16:creationId xmlns:a16="http://schemas.microsoft.com/office/drawing/2014/main" id="{5C0F4BFF-C1BA-4995-A598-4F93CBC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Quarter Clipart Transparent Background">
            <a:extLst>
              <a:ext uri="{FF2B5EF4-FFF2-40B4-BE49-F238E27FC236}">
                <a16:creationId xmlns:a16="http://schemas.microsoft.com/office/drawing/2014/main" id="{3476A936-FF32-43F1-8A70-E0505A6A3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Quarter Clipart Transparent Background">
            <a:extLst>
              <a:ext uri="{FF2B5EF4-FFF2-40B4-BE49-F238E27FC236}">
                <a16:creationId xmlns:a16="http://schemas.microsoft.com/office/drawing/2014/main" id="{9CEB2A46-4945-4C17-BA1C-689DAEF66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96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Quarter Clipart Transparent Background">
            <a:extLst>
              <a:ext uri="{FF2B5EF4-FFF2-40B4-BE49-F238E27FC236}">
                <a16:creationId xmlns:a16="http://schemas.microsoft.com/office/drawing/2014/main" id="{264932F0-D5A1-4F22-A8D2-8C134572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95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Quarter Clipart Transparent Background">
            <a:extLst>
              <a:ext uri="{FF2B5EF4-FFF2-40B4-BE49-F238E27FC236}">
                <a16:creationId xmlns:a16="http://schemas.microsoft.com/office/drawing/2014/main" id="{C9200974-CAAC-493F-B0D2-60DDAAE3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94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Quarter Clipart Transparent Background">
            <a:extLst>
              <a:ext uri="{FF2B5EF4-FFF2-40B4-BE49-F238E27FC236}">
                <a16:creationId xmlns:a16="http://schemas.microsoft.com/office/drawing/2014/main" id="{078D6CD7-91E9-4DD0-BE5C-678BD212E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793" y="459766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Quarter Clipart Transparent Background">
            <a:extLst>
              <a:ext uri="{FF2B5EF4-FFF2-40B4-BE49-F238E27FC236}">
                <a16:creationId xmlns:a16="http://schemas.microsoft.com/office/drawing/2014/main" id="{B9846AA4-4015-4537-9632-3F78F2731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380394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Quarter Clipart Transparent Background">
            <a:extLst>
              <a:ext uri="{FF2B5EF4-FFF2-40B4-BE49-F238E27FC236}">
                <a16:creationId xmlns:a16="http://schemas.microsoft.com/office/drawing/2014/main" id="{C7CD3487-8001-4781-BB49-1C33CDA94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380394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Quarter Clipart Transparent Background">
            <a:extLst>
              <a:ext uri="{FF2B5EF4-FFF2-40B4-BE49-F238E27FC236}">
                <a16:creationId xmlns:a16="http://schemas.microsoft.com/office/drawing/2014/main" id="{EABA19BA-BE4F-46C3-A311-8E4DCE5F4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96" y="380394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Quarter Clipart Transparent Background">
            <a:extLst>
              <a:ext uri="{FF2B5EF4-FFF2-40B4-BE49-F238E27FC236}">
                <a16:creationId xmlns:a16="http://schemas.microsoft.com/office/drawing/2014/main" id="{221D1D6A-BA03-4F54-91E3-057E94628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95" y="380394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Quarter Clipart Transparent Background">
            <a:extLst>
              <a:ext uri="{FF2B5EF4-FFF2-40B4-BE49-F238E27FC236}">
                <a16:creationId xmlns:a16="http://schemas.microsoft.com/office/drawing/2014/main" id="{F9DF9FFE-074C-46DA-B605-C7B1A9FB2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94" y="380394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Quarter Clipart Transparent Background">
            <a:extLst>
              <a:ext uri="{FF2B5EF4-FFF2-40B4-BE49-F238E27FC236}">
                <a16:creationId xmlns:a16="http://schemas.microsoft.com/office/drawing/2014/main" id="{09C7487D-6E64-4405-A8DB-83E980FF0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299008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Quarter Clipart Transparent Background">
            <a:extLst>
              <a:ext uri="{FF2B5EF4-FFF2-40B4-BE49-F238E27FC236}">
                <a16:creationId xmlns:a16="http://schemas.microsoft.com/office/drawing/2014/main" id="{7524E9C2-3D5F-4CCE-A128-36BA5AC8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299008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Quarter Clipart Transparent Background">
            <a:extLst>
              <a:ext uri="{FF2B5EF4-FFF2-40B4-BE49-F238E27FC236}">
                <a16:creationId xmlns:a16="http://schemas.microsoft.com/office/drawing/2014/main" id="{770C0D23-7F67-49CB-A79E-734FB84C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96" y="299008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Quarter Clipart Transparent Background">
            <a:extLst>
              <a:ext uri="{FF2B5EF4-FFF2-40B4-BE49-F238E27FC236}">
                <a16:creationId xmlns:a16="http://schemas.microsoft.com/office/drawing/2014/main" id="{6F4D05A2-47FD-438E-A252-4571F34DF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795" y="299008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Quarter Clipart Transparent Background">
            <a:extLst>
              <a:ext uri="{FF2B5EF4-FFF2-40B4-BE49-F238E27FC236}">
                <a16:creationId xmlns:a16="http://schemas.microsoft.com/office/drawing/2014/main" id="{993F8750-4B9C-497F-89C2-C9B889E78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219637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Quarter Clipart Transparent Background">
            <a:extLst>
              <a:ext uri="{FF2B5EF4-FFF2-40B4-BE49-F238E27FC236}">
                <a16:creationId xmlns:a16="http://schemas.microsoft.com/office/drawing/2014/main" id="{AA747F6D-67B1-49B7-AB5A-6C56595D4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219637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Quarter Clipart Transparent Background">
            <a:extLst>
              <a:ext uri="{FF2B5EF4-FFF2-40B4-BE49-F238E27FC236}">
                <a16:creationId xmlns:a16="http://schemas.microsoft.com/office/drawing/2014/main" id="{08937BBF-A3D5-4697-ACCE-5DC91442B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796" y="2196371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Quarter Clipart Transparent Background">
            <a:extLst>
              <a:ext uri="{FF2B5EF4-FFF2-40B4-BE49-F238E27FC236}">
                <a16:creationId xmlns:a16="http://schemas.microsoft.com/office/drawing/2014/main" id="{2677B93A-89D5-4FF8-9458-2AA8B2A5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140265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Quarter Clipart Transparent Background">
            <a:extLst>
              <a:ext uri="{FF2B5EF4-FFF2-40B4-BE49-F238E27FC236}">
                <a16:creationId xmlns:a16="http://schemas.microsoft.com/office/drawing/2014/main" id="{DC8F645D-068D-48AB-866B-78E59F29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797" y="1402654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Quarter Clipart Transparent Background">
            <a:extLst>
              <a:ext uri="{FF2B5EF4-FFF2-40B4-BE49-F238E27FC236}">
                <a16:creationId xmlns:a16="http://schemas.microsoft.com/office/drawing/2014/main" id="{001F163C-56A3-4060-A408-51BD4FA01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798" y="588798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5102ED21-AA7B-4A8D-98FB-D2CAD4C8AAA8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70C0"/>
                </a:solidFill>
              </a:rPr>
              <a:t>What is the area of the triangle?          </a:t>
            </a:r>
          </a:p>
        </p:txBody>
      </p:sp>
    </p:spTree>
    <p:extLst>
      <p:ext uri="{BB962C8B-B14F-4D97-AF65-F5344CB8AC3E}">
        <p14:creationId xmlns:p14="http://schemas.microsoft.com/office/powerpoint/2010/main" val="4209072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4" descr="Quarter Clipart Transparent Background">
            <a:extLst>
              <a:ext uri="{FF2B5EF4-FFF2-40B4-BE49-F238E27FC236}">
                <a16:creationId xmlns:a16="http://schemas.microsoft.com/office/drawing/2014/main" id="{17A2C71F-1A95-405C-9612-57AE4A6C7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arter Clipart Transparent Background">
            <a:extLst>
              <a:ext uri="{FF2B5EF4-FFF2-40B4-BE49-F238E27FC236}">
                <a16:creationId xmlns:a16="http://schemas.microsoft.com/office/drawing/2014/main" id="{96CE73AF-194A-47DC-B4A2-E7C96C7DC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Quarter Clipart Transparent Background">
            <a:extLst>
              <a:ext uri="{FF2B5EF4-FFF2-40B4-BE49-F238E27FC236}">
                <a16:creationId xmlns:a16="http://schemas.microsoft.com/office/drawing/2014/main" id="{9C5AD6E3-DE99-474B-97E6-9F57947D2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Quarter Clipart Transparent Background">
            <a:extLst>
              <a:ext uri="{FF2B5EF4-FFF2-40B4-BE49-F238E27FC236}">
                <a16:creationId xmlns:a16="http://schemas.microsoft.com/office/drawing/2014/main" id="{C350ECE5-160C-4C05-96F3-B848B2A7E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Quarter Clipart Transparent Background">
            <a:extLst>
              <a:ext uri="{FF2B5EF4-FFF2-40B4-BE49-F238E27FC236}">
                <a16:creationId xmlns:a16="http://schemas.microsoft.com/office/drawing/2014/main" id="{5F32A9F6-F8F3-489C-8D3A-A7AA70943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Quarter Clipart Transparent Background">
            <a:extLst>
              <a:ext uri="{FF2B5EF4-FFF2-40B4-BE49-F238E27FC236}">
                <a16:creationId xmlns:a16="http://schemas.microsoft.com/office/drawing/2014/main" id="{3F35F47C-7A60-4C3E-8177-ACD84E749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Quarter Clipart Transparent Background">
            <a:extLst>
              <a:ext uri="{FF2B5EF4-FFF2-40B4-BE49-F238E27FC236}">
                <a16:creationId xmlns:a16="http://schemas.microsoft.com/office/drawing/2014/main" id="{76194825-7231-4828-A942-22BEC94CD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Quarter Clipart Transparent Background">
            <a:extLst>
              <a:ext uri="{FF2B5EF4-FFF2-40B4-BE49-F238E27FC236}">
                <a16:creationId xmlns:a16="http://schemas.microsoft.com/office/drawing/2014/main" id="{5C0F4BFF-C1BA-4995-A598-4F93CBCF4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Quarter Clipart Transparent Background">
            <a:extLst>
              <a:ext uri="{FF2B5EF4-FFF2-40B4-BE49-F238E27FC236}">
                <a16:creationId xmlns:a16="http://schemas.microsoft.com/office/drawing/2014/main" id="{3476A936-FF32-43F1-8A70-E0505A6A3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Quarter Clipart Transparent Background">
            <a:extLst>
              <a:ext uri="{FF2B5EF4-FFF2-40B4-BE49-F238E27FC236}">
                <a16:creationId xmlns:a16="http://schemas.microsoft.com/office/drawing/2014/main" id="{9CEB2A46-4945-4C17-BA1C-689DAEF66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Quarter Clipart Transparent Background">
            <a:extLst>
              <a:ext uri="{FF2B5EF4-FFF2-40B4-BE49-F238E27FC236}">
                <a16:creationId xmlns:a16="http://schemas.microsoft.com/office/drawing/2014/main" id="{264932F0-D5A1-4F22-A8D2-8C134572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Quarter Clipart Transparent Background">
            <a:extLst>
              <a:ext uri="{FF2B5EF4-FFF2-40B4-BE49-F238E27FC236}">
                <a16:creationId xmlns:a16="http://schemas.microsoft.com/office/drawing/2014/main" id="{C9200974-CAAC-493F-B0D2-60DDAAE36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Quarter Clipart Transparent Background">
            <a:extLst>
              <a:ext uri="{FF2B5EF4-FFF2-40B4-BE49-F238E27FC236}">
                <a16:creationId xmlns:a16="http://schemas.microsoft.com/office/drawing/2014/main" id="{078D6CD7-91E9-4DD0-BE5C-678BD212E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Quarter Clipart Transparent Background">
            <a:extLst>
              <a:ext uri="{FF2B5EF4-FFF2-40B4-BE49-F238E27FC236}">
                <a16:creationId xmlns:a16="http://schemas.microsoft.com/office/drawing/2014/main" id="{B9846AA4-4015-4537-9632-3F78F2731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Quarter Clipart Transparent Background">
            <a:extLst>
              <a:ext uri="{FF2B5EF4-FFF2-40B4-BE49-F238E27FC236}">
                <a16:creationId xmlns:a16="http://schemas.microsoft.com/office/drawing/2014/main" id="{C7CD3487-8001-4781-BB49-1C33CDA94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Quarter Clipart Transparent Background">
            <a:extLst>
              <a:ext uri="{FF2B5EF4-FFF2-40B4-BE49-F238E27FC236}">
                <a16:creationId xmlns:a16="http://schemas.microsoft.com/office/drawing/2014/main" id="{EABA19BA-BE4F-46C3-A311-8E4DCE5F4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Quarter Clipart Transparent Background">
            <a:extLst>
              <a:ext uri="{FF2B5EF4-FFF2-40B4-BE49-F238E27FC236}">
                <a16:creationId xmlns:a16="http://schemas.microsoft.com/office/drawing/2014/main" id="{221D1D6A-BA03-4F54-91E3-057E94628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Quarter Clipart Transparent Background">
            <a:extLst>
              <a:ext uri="{FF2B5EF4-FFF2-40B4-BE49-F238E27FC236}">
                <a16:creationId xmlns:a16="http://schemas.microsoft.com/office/drawing/2014/main" id="{F9DF9FFE-074C-46DA-B605-C7B1A9FB2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Quarter Clipart Transparent Background">
            <a:extLst>
              <a:ext uri="{FF2B5EF4-FFF2-40B4-BE49-F238E27FC236}">
                <a16:creationId xmlns:a16="http://schemas.microsoft.com/office/drawing/2014/main" id="{09C7487D-6E64-4405-A8DB-83E980FF0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Quarter Clipart Transparent Background">
            <a:extLst>
              <a:ext uri="{FF2B5EF4-FFF2-40B4-BE49-F238E27FC236}">
                <a16:creationId xmlns:a16="http://schemas.microsoft.com/office/drawing/2014/main" id="{7524E9C2-3D5F-4CCE-A128-36BA5AC83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Quarter Clipart Transparent Background">
            <a:extLst>
              <a:ext uri="{FF2B5EF4-FFF2-40B4-BE49-F238E27FC236}">
                <a16:creationId xmlns:a16="http://schemas.microsoft.com/office/drawing/2014/main" id="{770C0D23-7F67-49CB-A79E-734FB84C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Quarter Clipart Transparent Background">
            <a:extLst>
              <a:ext uri="{FF2B5EF4-FFF2-40B4-BE49-F238E27FC236}">
                <a16:creationId xmlns:a16="http://schemas.microsoft.com/office/drawing/2014/main" id="{6F4D05A2-47FD-438E-A252-4571F34DF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Quarter Clipart Transparent Background">
            <a:extLst>
              <a:ext uri="{FF2B5EF4-FFF2-40B4-BE49-F238E27FC236}">
                <a16:creationId xmlns:a16="http://schemas.microsoft.com/office/drawing/2014/main" id="{993F8750-4B9C-497F-89C2-C9B889E782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Quarter Clipart Transparent Background">
            <a:extLst>
              <a:ext uri="{FF2B5EF4-FFF2-40B4-BE49-F238E27FC236}">
                <a16:creationId xmlns:a16="http://schemas.microsoft.com/office/drawing/2014/main" id="{AA747F6D-67B1-49B7-AB5A-6C56595D4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Quarter Clipart Transparent Background">
            <a:extLst>
              <a:ext uri="{FF2B5EF4-FFF2-40B4-BE49-F238E27FC236}">
                <a16:creationId xmlns:a16="http://schemas.microsoft.com/office/drawing/2014/main" id="{08937BBF-A3D5-4697-ACCE-5DC91442B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Quarter Clipart Transparent Background">
            <a:extLst>
              <a:ext uri="{FF2B5EF4-FFF2-40B4-BE49-F238E27FC236}">
                <a16:creationId xmlns:a16="http://schemas.microsoft.com/office/drawing/2014/main" id="{2677B93A-89D5-4FF8-9458-2AA8B2A5F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Quarter Clipart Transparent Background">
            <a:extLst>
              <a:ext uri="{FF2B5EF4-FFF2-40B4-BE49-F238E27FC236}">
                <a16:creationId xmlns:a16="http://schemas.microsoft.com/office/drawing/2014/main" id="{DC8F645D-068D-48AB-866B-78E59F29C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Quarter Clipart Transparent Background">
            <a:extLst>
              <a:ext uri="{FF2B5EF4-FFF2-40B4-BE49-F238E27FC236}">
                <a16:creationId xmlns:a16="http://schemas.microsoft.com/office/drawing/2014/main" id="{001F163C-56A3-4060-A408-51BD4FA01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895" y="3124695"/>
            <a:ext cx="836981" cy="8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B603796-8757-4F9C-8A46-529AD93A8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5EFBE76-38AC-4F46-82B2-326BBC512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A0B3A4-4FE9-47D7-92D0-12952CF9B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B758F02-F3CC-4EEB-939B-7BA2BE80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6C0EA7C-E3A1-4505-A382-AE5CC59B5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F76B8A-4D9B-4013-AED4-98B16927E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7B83F8-2759-4BE6-8121-0E3A02FC3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FB6A79-4001-4D65-81CD-2872F162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69D533-0F80-4ECB-AB70-42F4EE2BB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49B1B1-C356-43F2-9657-FDD7F27B2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A9C0E1A-B370-47B9-98F2-ADA17F4B7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3BFE7D33-00E8-40BF-A685-851D41271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F03C411-7A1F-4ADF-95EE-848FFDE19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48A29C-231D-45DD-BF2F-B541378FB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FE8F465-D100-40D5-9AD0-C43003FE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4C715EF-6A09-4DB9-BF13-6452AB606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BDAD4F8-F023-4171-A620-BC2311E5C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BBD06B8-563F-4898-846F-81D3C93F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3E338A-8F02-4FF0-A501-EF6FB4B81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5AADF4A-5DEF-4EAA-B5F8-385BCF9F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D2BBCBC-BBE2-4060-9BE0-6F61A9B94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3CD9AC-B95D-4E30-B625-E609767F9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1CA71238-3F7C-4EFD-9806-122E0DE5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1265BCB-3EBA-4665-A5E0-4BF2428A3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78C8845E-027F-4557-B691-602651AE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6BB6DDA-56A2-4935-94AF-8AD5DF5A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8B78989-2522-4E65-BADB-A5C4271F3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61ADB12-BBFF-42A7-B612-D016106C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9CBF3A-3528-481F-96B5-9D466CD5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A366EB-2A44-422B-B45C-D2B2ACD8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8249CD39-9D3C-4BB4-8EED-86DC8792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FDA930A-009A-4938-A607-905774A5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C910921-163C-4892-99CD-A8DADE045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356BB7D-E320-4DEE-98EE-DD2BDDFA6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D5F556BE-E45E-478B-A6E8-5B1EA3CB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FD1B6BF-60E8-46CE-BC56-80B1A3384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889" y="-837033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Title 1">
            <a:extLst>
              <a:ext uri="{FF2B5EF4-FFF2-40B4-BE49-F238E27FC236}">
                <a16:creationId xmlns:a16="http://schemas.microsoft.com/office/drawing/2014/main" id="{86A4A15B-752E-47C6-B157-47462159924C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B050"/>
                </a:solidFill>
              </a:rPr>
              <a:t>What if we use another coin?</a:t>
            </a:r>
          </a:p>
        </p:txBody>
      </p:sp>
    </p:spTree>
    <p:extLst>
      <p:ext uri="{BB962C8B-B14F-4D97-AF65-F5344CB8AC3E}">
        <p14:creationId xmlns:p14="http://schemas.microsoft.com/office/powerpoint/2010/main" val="4204944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B603796-8757-4F9C-8A46-529AD93A8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5EFBE76-38AC-4F46-82B2-326BBC512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A0B3A4-4FE9-47D7-92D0-12952CF9B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B758F02-F3CC-4EEB-939B-7BA2BE80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21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6C0EA7C-E3A1-4505-A382-AE5CC59B5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4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F76B8A-4D9B-4013-AED4-98B16927E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87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7B83F8-2759-4BE6-8121-0E3A02FC3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20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FB6A79-4001-4D65-81CD-2872F162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53" y="550110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69D533-0F80-4ECB-AB70-42F4EE2BB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49B1B1-C356-43F2-9657-FDD7F27B2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A9C0E1A-B370-47B9-98F2-ADA17F4B7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3BFE7D33-00E8-40BF-A685-851D41271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21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F03C411-7A1F-4ADF-95EE-848FFDE19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4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48A29C-231D-45DD-BF2F-B541378FB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87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FE8F465-D100-40D5-9AD0-C43003FE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20" y="478165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4C715EF-6A09-4DB9-BF13-6452AB606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BDAD4F8-F023-4171-A620-BC2311E5C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BBD06B8-563F-4898-846F-81D3C93F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3E338A-8F02-4FF0-A501-EF6FB4B81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21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5AADF4A-5DEF-4EAA-B5F8-385BCF9F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4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D2BBCBC-BBE2-4060-9BE0-6F61A9B94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387" y="406220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3CD9AC-B95D-4E30-B625-E609767F9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3342750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1CA71238-3F7C-4EFD-9806-122E0DE5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3342750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1265BCB-3EBA-4665-A5E0-4BF2428A3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3342750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78C8845E-027F-4557-B691-602651AE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21" y="3342750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6BB6DDA-56A2-4935-94AF-8AD5DF5A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154" y="3342750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8B78989-2522-4E65-BADB-A5C4271F3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2623298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61ADB12-BBFF-42A7-B612-D016106C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2623298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9CBF3A-3528-481F-96B5-9D466CD5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2623298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A366EB-2A44-422B-B45C-D2B2ACD8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21" y="2623298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8249CD39-9D3C-4BB4-8EED-86DC8792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190384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FDA930A-009A-4938-A607-905774A5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190384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C910921-163C-4892-99CD-A8DADE045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688" y="1903846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356BB7D-E320-4DEE-98EE-DD2BDDFA6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118439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D5F556BE-E45E-478B-A6E8-5B1EA3CB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455" y="1184394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FD1B6BF-60E8-46CE-BC56-80B1A3384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220" y="46494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5397110A-CCF8-4518-95BF-9E3C1D191FFD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70C0"/>
                </a:solidFill>
              </a:rPr>
              <a:t>What is the area of the triangle?          </a:t>
            </a:r>
          </a:p>
        </p:txBody>
      </p:sp>
    </p:spTree>
    <p:extLst>
      <p:ext uri="{BB962C8B-B14F-4D97-AF65-F5344CB8AC3E}">
        <p14:creationId xmlns:p14="http://schemas.microsoft.com/office/powerpoint/2010/main" val="2719998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B603796-8757-4F9C-8A46-529AD93A8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5EFBE76-38AC-4F46-82B2-326BBC512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A0B3A4-4FE9-47D7-92D0-12952CF9B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B758F02-F3CC-4EEB-939B-7BA2BE807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6C0EA7C-E3A1-4505-A382-AE5CC59B5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F76B8A-4D9B-4013-AED4-98B16927E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7B83F8-2759-4BE6-8121-0E3A02FC3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FB6A79-4001-4D65-81CD-2872F1628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69D533-0F80-4ECB-AB70-42F4EE2BBC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049B1B1-C356-43F2-9657-FDD7F27B2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A9C0E1A-B370-47B9-98F2-ADA17F4B7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3BFE7D33-00E8-40BF-A685-851D41271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F03C411-7A1F-4ADF-95EE-848FFDE19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C48A29C-231D-45DD-BF2F-B541378FB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FE8F465-D100-40D5-9AD0-C43003FEC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4C715EF-6A09-4DB9-BF13-6452AB606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BDAD4F8-F023-4171-A620-BC2311E5C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BBD06B8-563F-4898-846F-81D3C93F7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593E338A-8F02-4FF0-A501-EF6FB4B81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5AADF4A-5DEF-4EAA-B5F8-385BCF9F4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D2BBCBC-BBE2-4060-9BE0-6F61A9B94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3CD9AC-B95D-4E30-B625-E609767F9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1CA71238-3F7C-4EFD-9806-122E0DE56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21265BCB-3EBA-4665-A5E0-4BF2428A3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78C8845E-027F-4557-B691-602651AE5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C6BB6DDA-56A2-4935-94AF-8AD5DF5AD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8B78989-2522-4E65-BADB-A5C4271F3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961ADB12-BBFF-42A7-B612-D016106C71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0F9CBF3A-3528-481F-96B5-9D466CD59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44A366EB-2A44-422B-B45C-D2B2ACD8B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8249CD39-9D3C-4BB4-8EED-86DC87924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6FDA930A-009A-4938-A607-905774A5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C910921-163C-4892-99CD-A8DADE045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B356BB7D-E320-4DEE-98EE-DD2BDDFA6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D5F556BE-E45E-478B-A6E8-5B1EA3CB6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8" descr="Free Nickel Cliparts, Download Free Clip Art, Free Clip Art on ...">
            <a:extLst>
              <a:ext uri="{FF2B5EF4-FFF2-40B4-BE49-F238E27FC236}">
                <a16:creationId xmlns:a16="http://schemas.microsoft.com/office/drawing/2014/main" id="{AFD1B6BF-60E8-46CE-BC56-80B1A33843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8553" y="3044952"/>
            <a:ext cx="780485" cy="76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Dime coin clip art image - Clipartix">
            <a:extLst>
              <a:ext uri="{FF2B5EF4-FFF2-40B4-BE49-F238E27FC236}">
                <a16:creationId xmlns:a16="http://schemas.microsoft.com/office/drawing/2014/main" id="{663A0BD1-E6E8-48C7-A83C-CD33E8961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Dime coin clip art image - Clipartix">
            <a:extLst>
              <a:ext uri="{FF2B5EF4-FFF2-40B4-BE49-F238E27FC236}">
                <a16:creationId xmlns:a16="http://schemas.microsoft.com/office/drawing/2014/main" id="{3EC92361-7F59-4F20-BDA6-E31EB6348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Dime coin clip art image - Clipartix">
            <a:extLst>
              <a:ext uri="{FF2B5EF4-FFF2-40B4-BE49-F238E27FC236}">
                <a16:creationId xmlns:a16="http://schemas.microsoft.com/office/drawing/2014/main" id="{13864DA2-EB11-46A3-9E5F-92776C824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Dime coin clip art image - Clipartix">
            <a:extLst>
              <a:ext uri="{FF2B5EF4-FFF2-40B4-BE49-F238E27FC236}">
                <a16:creationId xmlns:a16="http://schemas.microsoft.com/office/drawing/2014/main" id="{5EFA0171-62F7-4CB3-A562-93EB58FFC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Dime coin clip art image - Clipartix">
            <a:extLst>
              <a:ext uri="{FF2B5EF4-FFF2-40B4-BE49-F238E27FC236}">
                <a16:creationId xmlns:a16="http://schemas.microsoft.com/office/drawing/2014/main" id="{19463EC4-346F-4630-AA79-F25584A11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Dime coin clip art image - Clipartix">
            <a:extLst>
              <a:ext uri="{FF2B5EF4-FFF2-40B4-BE49-F238E27FC236}">
                <a16:creationId xmlns:a16="http://schemas.microsoft.com/office/drawing/2014/main" id="{A89081E0-CBED-46E7-ACFB-BE41A43F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Dime coin clip art image - Clipartix">
            <a:extLst>
              <a:ext uri="{FF2B5EF4-FFF2-40B4-BE49-F238E27FC236}">
                <a16:creationId xmlns:a16="http://schemas.microsoft.com/office/drawing/2014/main" id="{E13026A7-E73F-4278-9F1F-2E089D6D1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Dime coin clip art image - Clipartix">
            <a:extLst>
              <a:ext uri="{FF2B5EF4-FFF2-40B4-BE49-F238E27FC236}">
                <a16:creationId xmlns:a16="http://schemas.microsoft.com/office/drawing/2014/main" id="{17C1B06E-4751-42CF-AA96-5CDB78706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Dime coin clip art image - Clipartix">
            <a:extLst>
              <a:ext uri="{FF2B5EF4-FFF2-40B4-BE49-F238E27FC236}">
                <a16:creationId xmlns:a16="http://schemas.microsoft.com/office/drawing/2014/main" id="{E8492744-BA5D-49FE-9607-CB86D5445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Dime coin clip art image - Clipartix">
            <a:extLst>
              <a:ext uri="{FF2B5EF4-FFF2-40B4-BE49-F238E27FC236}">
                <a16:creationId xmlns:a16="http://schemas.microsoft.com/office/drawing/2014/main" id="{239F7045-1A42-4FEA-BB6E-E72950E86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Dime coin clip art image - Clipartix">
            <a:extLst>
              <a:ext uri="{FF2B5EF4-FFF2-40B4-BE49-F238E27FC236}">
                <a16:creationId xmlns:a16="http://schemas.microsoft.com/office/drawing/2014/main" id="{FDF7F335-3D8E-412E-A0D7-BDE236294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Dime coin clip art image - Clipartix">
            <a:extLst>
              <a:ext uri="{FF2B5EF4-FFF2-40B4-BE49-F238E27FC236}">
                <a16:creationId xmlns:a16="http://schemas.microsoft.com/office/drawing/2014/main" id="{74691F9B-D1E6-45EB-BB31-C70DC0BD0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Dime coin clip art image - Clipartix">
            <a:extLst>
              <a:ext uri="{FF2B5EF4-FFF2-40B4-BE49-F238E27FC236}">
                <a16:creationId xmlns:a16="http://schemas.microsoft.com/office/drawing/2014/main" id="{77CC6BB7-D4CA-4095-BC53-34C7138EA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" descr="Dime coin clip art image - Clipartix">
            <a:extLst>
              <a:ext uri="{FF2B5EF4-FFF2-40B4-BE49-F238E27FC236}">
                <a16:creationId xmlns:a16="http://schemas.microsoft.com/office/drawing/2014/main" id="{6CD7852C-55BD-4BE3-B030-9EB87386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" descr="Dime coin clip art image - Clipartix">
            <a:extLst>
              <a:ext uri="{FF2B5EF4-FFF2-40B4-BE49-F238E27FC236}">
                <a16:creationId xmlns:a16="http://schemas.microsoft.com/office/drawing/2014/main" id="{6D6E7650-CADE-4025-A146-4295E8610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Dime coin clip art image - Clipartix">
            <a:extLst>
              <a:ext uri="{FF2B5EF4-FFF2-40B4-BE49-F238E27FC236}">
                <a16:creationId xmlns:a16="http://schemas.microsoft.com/office/drawing/2014/main" id="{DD17D33D-C5DD-4563-8F52-3A0DE3E17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Dime coin clip art image - Clipartix">
            <a:extLst>
              <a:ext uri="{FF2B5EF4-FFF2-40B4-BE49-F238E27FC236}">
                <a16:creationId xmlns:a16="http://schemas.microsoft.com/office/drawing/2014/main" id="{67552499-6A18-43E4-8658-5B94347A8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Dime coin clip art image - Clipartix">
            <a:extLst>
              <a:ext uri="{FF2B5EF4-FFF2-40B4-BE49-F238E27FC236}">
                <a16:creationId xmlns:a16="http://schemas.microsoft.com/office/drawing/2014/main" id="{412D3733-69E6-4F08-B9ED-C51FD4B26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Dime coin clip art image - Clipartix">
            <a:extLst>
              <a:ext uri="{FF2B5EF4-FFF2-40B4-BE49-F238E27FC236}">
                <a16:creationId xmlns:a16="http://schemas.microsoft.com/office/drawing/2014/main" id="{AF94947A-5A4C-4AA9-88E1-47A45DEB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Dime coin clip art image - Clipartix">
            <a:extLst>
              <a:ext uri="{FF2B5EF4-FFF2-40B4-BE49-F238E27FC236}">
                <a16:creationId xmlns:a16="http://schemas.microsoft.com/office/drawing/2014/main" id="{1D36C9CB-28BF-482D-B097-F02E0F2C8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Dime coin clip art image - Clipartix">
            <a:extLst>
              <a:ext uri="{FF2B5EF4-FFF2-40B4-BE49-F238E27FC236}">
                <a16:creationId xmlns:a16="http://schemas.microsoft.com/office/drawing/2014/main" id="{33D0CA7B-991F-4FFA-A8FA-84EC62437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Dime coin clip art image - Clipartix">
            <a:extLst>
              <a:ext uri="{FF2B5EF4-FFF2-40B4-BE49-F238E27FC236}">
                <a16:creationId xmlns:a16="http://schemas.microsoft.com/office/drawing/2014/main" id="{22FA0BB1-95B8-4DBE-8798-49CE3A779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 descr="Dime coin clip art image - Clipartix">
            <a:extLst>
              <a:ext uri="{FF2B5EF4-FFF2-40B4-BE49-F238E27FC236}">
                <a16:creationId xmlns:a16="http://schemas.microsoft.com/office/drawing/2014/main" id="{B591C996-DB1D-4B68-A1F8-7C4FA1D9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Dime coin clip art image - Clipartix">
            <a:extLst>
              <a:ext uri="{FF2B5EF4-FFF2-40B4-BE49-F238E27FC236}">
                <a16:creationId xmlns:a16="http://schemas.microsoft.com/office/drawing/2014/main" id="{5B309714-137C-47D3-8D0C-7F92D667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Dime coin clip art image - Clipartix">
            <a:extLst>
              <a:ext uri="{FF2B5EF4-FFF2-40B4-BE49-F238E27FC236}">
                <a16:creationId xmlns:a16="http://schemas.microsoft.com/office/drawing/2014/main" id="{0D2DD849-F5A2-4ACC-BB1F-4FBE036D8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Dime coin clip art image - Clipartix">
            <a:extLst>
              <a:ext uri="{FF2B5EF4-FFF2-40B4-BE49-F238E27FC236}">
                <a16:creationId xmlns:a16="http://schemas.microsoft.com/office/drawing/2014/main" id="{6599B9C4-19F1-4FBB-9790-255831222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Dime coin clip art image - Clipartix">
            <a:extLst>
              <a:ext uri="{FF2B5EF4-FFF2-40B4-BE49-F238E27FC236}">
                <a16:creationId xmlns:a16="http://schemas.microsoft.com/office/drawing/2014/main" id="{2CA89272-005D-4FA8-B7C1-4AD2C0057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Dime coin clip art image - Clipartix">
            <a:extLst>
              <a:ext uri="{FF2B5EF4-FFF2-40B4-BE49-F238E27FC236}">
                <a16:creationId xmlns:a16="http://schemas.microsoft.com/office/drawing/2014/main" id="{337F79D6-E06D-4B22-BA39-A4BE5A424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Dime coin clip art image - Clipartix">
            <a:extLst>
              <a:ext uri="{FF2B5EF4-FFF2-40B4-BE49-F238E27FC236}">
                <a16:creationId xmlns:a16="http://schemas.microsoft.com/office/drawing/2014/main" id="{B96C25D1-3888-4CBD-94CB-084D6FE9C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Dime coin clip art image - Clipartix">
            <a:extLst>
              <a:ext uri="{FF2B5EF4-FFF2-40B4-BE49-F238E27FC236}">
                <a16:creationId xmlns:a16="http://schemas.microsoft.com/office/drawing/2014/main" id="{64CB60A6-5F8D-4A88-82B4-08595BF3E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Dime coin clip art image - Clipartix">
            <a:extLst>
              <a:ext uri="{FF2B5EF4-FFF2-40B4-BE49-F238E27FC236}">
                <a16:creationId xmlns:a16="http://schemas.microsoft.com/office/drawing/2014/main" id="{32CA064E-6CB1-4E25-A232-7E5B360BC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Dime coin clip art image - Clipartix">
            <a:extLst>
              <a:ext uri="{FF2B5EF4-FFF2-40B4-BE49-F238E27FC236}">
                <a16:creationId xmlns:a16="http://schemas.microsoft.com/office/drawing/2014/main" id="{0D6B205A-FA93-4182-9F9F-6E72B1E2A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Dime coin clip art image - Clipartix">
            <a:extLst>
              <a:ext uri="{FF2B5EF4-FFF2-40B4-BE49-F238E27FC236}">
                <a16:creationId xmlns:a16="http://schemas.microsoft.com/office/drawing/2014/main" id="{0AAB1267-BC90-48B1-85E4-FC6E4A961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Dime coin clip art image - Clipartix">
            <a:extLst>
              <a:ext uri="{FF2B5EF4-FFF2-40B4-BE49-F238E27FC236}">
                <a16:creationId xmlns:a16="http://schemas.microsoft.com/office/drawing/2014/main" id="{19ED2A0B-3EF1-48C6-9574-C12B336DE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Dime coin clip art image - Clipartix">
            <a:extLst>
              <a:ext uri="{FF2B5EF4-FFF2-40B4-BE49-F238E27FC236}">
                <a16:creationId xmlns:a16="http://schemas.microsoft.com/office/drawing/2014/main" id="{B6D28DD2-FD3D-4F15-87A7-57E4378D5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Dime coin clip art image - Clipartix">
            <a:extLst>
              <a:ext uri="{FF2B5EF4-FFF2-40B4-BE49-F238E27FC236}">
                <a16:creationId xmlns:a16="http://schemas.microsoft.com/office/drawing/2014/main" id="{B53E302D-8FE2-4AB8-8ED6-5AD6CE7E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Dime coin clip art image - Clipartix">
            <a:extLst>
              <a:ext uri="{FF2B5EF4-FFF2-40B4-BE49-F238E27FC236}">
                <a16:creationId xmlns:a16="http://schemas.microsoft.com/office/drawing/2014/main" id="{2D364D9C-0E82-41FB-B953-05B641395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Dime coin clip art image - Clipartix">
            <a:extLst>
              <a:ext uri="{FF2B5EF4-FFF2-40B4-BE49-F238E27FC236}">
                <a16:creationId xmlns:a16="http://schemas.microsoft.com/office/drawing/2014/main" id="{23BDBB4F-5735-42B6-9C94-D3918E5A2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Dime coin clip art image - Clipartix">
            <a:extLst>
              <a:ext uri="{FF2B5EF4-FFF2-40B4-BE49-F238E27FC236}">
                <a16:creationId xmlns:a16="http://schemas.microsoft.com/office/drawing/2014/main" id="{FB1CF70B-E389-4771-B9DA-42DA4B7CF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" descr="Dime coin clip art image - Clipartix">
            <a:extLst>
              <a:ext uri="{FF2B5EF4-FFF2-40B4-BE49-F238E27FC236}">
                <a16:creationId xmlns:a16="http://schemas.microsoft.com/office/drawing/2014/main" id="{3ABE4DF2-A335-42C9-84B3-5D759ACEC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Dime coin clip art image - Clipartix">
            <a:extLst>
              <a:ext uri="{FF2B5EF4-FFF2-40B4-BE49-F238E27FC236}">
                <a16:creationId xmlns:a16="http://schemas.microsoft.com/office/drawing/2014/main" id="{DDCD2440-9F65-411C-9D6C-B3AAB7AA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2" descr="Dime coin clip art image - Clipartix">
            <a:extLst>
              <a:ext uri="{FF2B5EF4-FFF2-40B4-BE49-F238E27FC236}">
                <a16:creationId xmlns:a16="http://schemas.microsoft.com/office/drawing/2014/main" id="{26E41964-3C32-4148-AD72-1E746E077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Dime coin clip art image - Clipartix">
            <a:extLst>
              <a:ext uri="{FF2B5EF4-FFF2-40B4-BE49-F238E27FC236}">
                <a16:creationId xmlns:a16="http://schemas.microsoft.com/office/drawing/2014/main" id="{21CB17BF-39B5-4D09-A039-6B8F10176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2" descr="Dime coin clip art image - Clipartix">
            <a:extLst>
              <a:ext uri="{FF2B5EF4-FFF2-40B4-BE49-F238E27FC236}">
                <a16:creationId xmlns:a16="http://schemas.microsoft.com/office/drawing/2014/main" id="{80699B3B-9BB8-4D6A-AD4D-5230A2F7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Dime coin clip art image - Clipartix">
            <a:extLst>
              <a:ext uri="{FF2B5EF4-FFF2-40B4-BE49-F238E27FC236}">
                <a16:creationId xmlns:a16="http://schemas.microsoft.com/office/drawing/2014/main" id="{B989E890-ACCB-481D-80E2-BEA71E806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238" y="-75761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itle 1">
            <a:extLst>
              <a:ext uri="{FF2B5EF4-FFF2-40B4-BE49-F238E27FC236}">
                <a16:creationId xmlns:a16="http://schemas.microsoft.com/office/drawing/2014/main" id="{430BAC37-4469-47F4-B3AF-52CD046DB262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B050"/>
                </a:solidFill>
              </a:rPr>
              <a:t>What if we use another coin?</a:t>
            </a:r>
          </a:p>
        </p:txBody>
      </p:sp>
    </p:spTree>
    <p:extLst>
      <p:ext uri="{BB962C8B-B14F-4D97-AF65-F5344CB8AC3E}">
        <p14:creationId xmlns:p14="http://schemas.microsoft.com/office/powerpoint/2010/main" val="11924031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2F7ABB6C-252A-4312-B76F-79D2C4023BD2}"/>
              </a:ext>
            </a:extLst>
          </p:cNvPr>
          <p:cNvSpPr/>
          <p:nvPr/>
        </p:nvSpPr>
        <p:spPr>
          <a:xfrm flipH="1">
            <a:off x="3224629" y="495640"/>
            <a:ext cx="5789150" cy="5773562"/>
          </a:xfrm>
          <a:prstGeom prst="rtTriangle">
            <a:avLst/>
          </a:prstGeom>
          <a:solidFill>
            <a:schemeClr val="bg1"/>
          </a:solidFill>
          <a:ln w="50800" cap="rnd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4" name="Picture 2" descr="Dime coin clip art image - Clipartix">
            <a:extLst>
              <a:ext uri="{FF2B5EF4-FFF2-40B4-BE49-F238E27FC236}">
                <a16:creationId xmlns:a16="http://schemas.microsoft.com/office/drawing/2014/main" id="{663A0BD1-E6E8-48C7-A83C-CD33E8961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Dime coin clip art image - Clipartix">
            <a:extLst>
              <a:ext uri="{FF2B5EF4-FFF2-40B4-BE49-F238E27FC236}">
                <a16:creationId xmlns:a16="http://schemas.microsoft.com/office/drawing/2014/main" id="{3EC92361-7F59-4F20-BDA6-E31EB6348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Dime coin clip art image - Clipartix">
            <a:extLst>
              <a:ext uri="{FF2B5EF4-FFF2-40B4-BE49-F238E27FC236}">
                <a16:creationId xmlns:a16="http://schemas.microsoft.com/office/drawing/2014/main" id="{13864DA2-EB11-46A3-9E5F-92776C824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Dime coin clip art image - Clipartix">
            <a:extLst>
              <a:ext uri="{FF2B5EF4-FFF2-40B4-BE49-F238E27FC236}">
                <a16:creationId xmlns:a16="http://schemas.microsoft.com/office/drawing/2014/main" id="{5EFA0171-62F7-4CB3-A562-93EB58FFC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Dime coin clip art image - Clipartix">
            <a:extLst>
              <a:ext uri="{FF2B5EF4-FFF2-40B4-BE49-F238E27FC236}">
                <a16:creationId xmlns:a16="http://schemas.microsoft.com/office/drawing/2014/main" id="{19463EC4-346F-4630-AA79-F25584A11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34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Dime coin clip art image - Clipartix">
            <a:extLst>
              <a:ext uri="{FF2B5EF4-FFF2-40B4-BE49-F238E27FC236}">
                <a16:creationId xmlns:a16="http://schemas.microsoft.com/office/drawing/2014/main" id="{A89081E0-CBED-46E7-ACFB-BE41A43F75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40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Dime coin clip art image - Clipartix">
            <a:extLst>
              <a:ext uri="{FF2B5EF4-FFF2-40B4-BE49-F238E27FC236}">
                <a16:creationId xmlns:a16="http://schemas.microsoft.com/office/drawing/2014/main" id="{E13026A7-E73F-4278-9F1F-2E089D6D1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46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Dime coin clip art image - Clipartix">
            <a:extLst>
              <a:ext uri="{FF2B5EF4-FFF2-40B4-BE49-F238E27FC236}">
                <a16:creationId xmlns:a16="http://schemas.microsoft.com/office/drawing/2014/main" id="{17C1B06E-4751-42CF-AA96-5CDB78706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52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Dime coin clip art image - Clipartix">
            <a:extLst>
              <a:ext uri="{FF2B5EF4-FFF2-40B4-BE49-F238E27FC236}">
                <a16:creationId xmlns:a16="http://schemas.microsoft.com/office/drawing/2014/main" id="{E8492744-BA5D-49FE-9607-CB86D5445C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358" y="5619978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Dime coin clip art image - Clipartix">
            <a:extLst>
              <a:ext uri="{FF2B5EF4-FFF2-40B4-BE49-F238E27FC236}">
                <a16:creationId xmlns:a16="http://schemas.microsoft.com/office/drawing/2014/main" id="{239F7045-1A42-4FEA-BB6E-E72950E86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Dime coin clip art image - Clipartix">
            <a:extLst>
              <a:ext uri="{FF2B5EF4-FFF2-40B4-BE49-F238E27FC236}">
                <a16:creationId xmlns:a16="http://schemas.microsoft.com/office/drawing/2014/main" id="{FDF7F335-3D8E-412E-A0D7-BDE236294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Dime coin clip art image - Clipartix">
            <a:extLst>
              <a:ext uri="{FF2B5EF4-FFF2-40B4-BE49-F238E27FC236}">
                <a16:creationId xmlns:a16="http://schemas.microsoft.com/office/drawing/2014/main" id="{74691F9B-D1E6-45EB-BB31-C70DC0BD0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2" descr="Dime coin clip art image - Clipartix">
            <a:extLst>
              <a:ext uri="{FF2B5EF4-FFF2-40B4-BE49-F238E27FC236}">
                <a16:creationId xmlns:a16="http://schemas.microsoft.com/office/drawing/2014/main" id="{77CC6BB7-D4CA-4095-BC53-34C7138EA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2" descr="Dime coin clip art image - Clipartix">
            <a:extLst>
              <a:ext uri="{FF2B5EF4-FFF2-40B4-BE49-F238E27FC236}">
                <a16:creationId xmlns:a16="http://schemas.microsoft.com/office/drawing/2014/main" id="{6CD7852C-55BD-4BE3-B030-9EB87386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34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" descr="Dime coin clip art image - Clipartix">
            <a:extLst>
              <a:ext uri="{FF2B5EF4-FFF2-40B4-BE49-F238E27FC236}">
                <a16:creationId xmlns:a16="http://schemas.microsoft.com/office/drawing/2014/main" id="{6D6E7650-CADE-4025-A146-4295E8610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40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2" descr="Dime coin clip art image - Clipartix">
            <a:extLst>
              <a:ext uri="{FF2B5EF4-FFF2-40B4-BE49-F238E27FC236}">
                <a16:creationId xmlns:a16="http://schemas.microsoft.com/office/drawing/2014/main" id="{DD17D33D-C5DD-4563-8F52-3A0DE3E17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46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" descr="Dime coin clip art image - Clipartix">
            <a:extLst>
              <a:ext uri="{FF2B5EF4-FFF2-40B4-BE49-F238E27FC236}">
                <a16:creationId xmlns:a16="http://schemas.microsoft.com/office/drawing/2014/main" id="{67552499-6A18-43E4-8658-5B94347A8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52" y="5016567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" descr="Dime coin clip art image - Clipartix">
            <a:extLst>
              <a:ext uri="{FF2B5EF4-FFF2-40B4-BE49-F238E27FC236}">
                <a16:creationId xmlns:a16="http://schemas.microsoft.com/office/drawing/2014/main" id="{412D3733-69E6-4F08-B9ED-C51FD4B26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" descr="Dime coin clip art image - Clipartix">
            <a:extLst>
              <a:ext uri="{FF2B5EF4-FFF2-40B4-BE49-F238E27FC236}">
                <a16:creationId xmlns:a16="http://schemas.microsoft.com/office/drawing/2014/main" id="{AF94947A-5A4C-4AA9-88E1-47A45DEB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Dime coin clip art image - Clipartix">
            <a:extLst>
              <a:ext uri="{FF2B5EF4-FFF2-40B4-BE49-F238E27FC236}">
                <a16:creationId xmlns:a16="http://schemas.microsoft.com/office/drawing/2014/main" id="{1D36C9CB-28BF-482D-B097-F02E0F2C8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Dime coin clip art image - Clipartix">
            <a:extLst>
              <a:ext uri="{FF2B5EF4-FFF2-40B4-BE49-F238E27FC236}">
                <a16:creationId xmlns:a16="http://schemas.microsoft.com/office/drawing/2014/main" id="{33D0CA7B-991F-4FFA-A8FA-84EC62437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2" descr="Dime coin clip art image - Clipartix">
            <a:extLst>
              <a:ext uri="{FF2B5EF4-FFF2-40B4-BE49-F238E27FC236}">
                <a16:creationId xmlns:a16="http://schemas.microsoft.com/office/drawing/2014/main" id="{22FA0BB1-95B8-4DBE-8798-49CE3A779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34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2" descr="Dime coin clip art image - Clipartix">
            <a:extLst>
              <a:ext uri="{FF2B5EF4-FFF2-40B4-BE49-F238E27FC236}">
                <a16:creationId xmlns:a16="http://schemas.microsoft.com/office/drawing/2014/main" id="{B591C996-DB1D-4B68-A1F8-7C4FA1D91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40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2" descr="Dime coin clip art image - Clipartix">
            <a:extLst>
              <a:ext uri="{FF2B5EF4-FFF2-40B4-BE49-F238E27FC236}">
                <a16:creationId xmlns:a16="http://schemas.microsoft.com/office/drawing/2014/main" id="{5B309714-137C-47D3-8D0C-7F92D6673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46" y="4413156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Dime coin clip art image - Clipartix">
            <a:extLst>
              <a:ext uri="{FF2B5EF4-FFF2-40B4-BE49-F238E27FC236}">
                <a16:creationId xmlns:a16="http://schemas.microsoft.com/office/drawing/2014/main" id="{0D2DD849-F5A2-4ACC-BB1F-4FBE036D88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Dime coin clip art image - Clipartix">
            <a:extLst>
              <a:ext uri="{FF2B5EF4-FFF2-40B4-BE49-F238E27FC236}">
                <a16:creationId xmlns:a16="http://schemas.microsoft.com/office/drawing/2014/main" id="{6599B9C4-19F1-4FBB-9790-255831222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Dime coin clip art image - Clipartix">
            <a:extLst>
              <a:ext uri="{FF2B5EF4-FFF2-40B4-BE49-F238E27FC236}">
                <a16:creationId xmlns:a16="http://schemas.microsoft.com/office/drawing/2014/main" id="{2CA89272-005D-4FA8-B7C1-4AD2C0057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2" descr="Dime coin clip art image - Clipartix">
            <a:extLst>
              <a:ext uri="{FF2B5EF4-FFF2-40B4-BE49-F238E27FC236}">
                <a16:creationId xmlns:a16="http://schemas.microsoft.com/office/drawing/2014/main" id="{337F79D6-E06D-4B22-BA39-A4BE5A424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2" descr="Dime coin clip art image - Clipartix">
            <a:extLst>
              <a:ext uri="{FF2B5EF4-FFF2-40B4-BE49-F238E27FC236}">
                <a16:creationId xmlns:a16="http://schemas.microsoft.com/office/drawing/2014/main" id="{B96C25D1-3888-4CBD-94CB-084D6FE9C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34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2" descr="Dime coin clip art image - Clipartix">
            <a:extLst>
              <a:ext uri="{FF2B5EF4-FFF2-40B4-BE49-F238E27FC236}">
                <a16:creationId xmlns:a16="http://schemas.microsoft.com/office/drawing/2014/main" id="{64CB60A6-5F8D-4A88-82B4-08595BF3E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40" y="3809745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Dime coin clip art image - Clipartix">
            <a:extLst>
              <a:ext uri="{FF2B5EF4-FFF2-40B4-BE49-F238E27FC236}">
                <a16:creationId xmlns:a16="http://schemas.microsoft.com/office/drawing/2014/main" id="{32CA064E-6CB1-4E25-A232-7E5B360BC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3206334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2" descr="Dime coin clip art image - Clipartix">
            <a:extLst>
              <a:ext uri="{FF2B5EF4-FFF2-40B4-BE49-F238E27FC236}">
                <a16:creationId xmlns:a16="http://schemas.microsoft.com/office/drawing/2014/main" id="{0D6B205A-FA93-4182-9F9F-6E72B1E2A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3206334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Dime coin clip art image - Clipartix">
            <a:extLst>
              <a:ext uri="{FF2B5EF4-FFF2-40B4-BE49-F238E27FC236}">
                <a16:creationId xmlns:a16="http://schemas.microsoft.com/office/drawing/2014/main" id="{0AAB1267-BC90-48B1-85E4-FC6E4A961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3206334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Dime coin clip art image - Clipartix">
            <a:extLst>
              <a:ext uri="{FF2B5EF4-FFF2-40B4-BE49-F238E27FC236}">
                <a16:creationId xmlns:a16="http://schemas.microsoft.com/office/drawing/2014/main" id="{19ED2A0B-3EF1-48C6-9574-C12B336DE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3206334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Dime coin clip art image - Clipartix">
            <a:extLst>
              <a:ext uri="{FF2B5EF4-FFF2-40B4-BE49-F238E27FC236}">
                <a16:creationId xmlns:a16="http://schemas.microsoft.com/office/drawing/2014/main" id="{B6D28DD2-FD3D-4F15-87A7-57E4378D5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34" y="3206334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Dime coin clip art image - Clipartix">
            <a:extLst>
              <a:ext uri="{FF2B5EF4-FFF2-40B4-BE49-F238E27FC236}">
                <a16:creationId xmlns:a16="http://schemas.microsoft.com/office/drawing/2014/main" id="{B53E302D-8FE2-4AB8-8ED6-5AD6CE7E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260292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Dime coin clip art image - Clipartix">
            <a:extLst>
              <a:ext uri="{FF2B5EF4-FFF2-40B4-BE49-F238E27FC236}">
                <a16:creationId xmlns:a16="http://schemas.microsoft.com/office/drawing/2014/main" id="{2D364D9C-0E82-41FB-B953-05B641395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260292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Dime coin clip art image - Clipartix">
            <a:extLst>
              <a:ext uri="{FF2B5EF4-FFF2-40B4-BE49-F238E27FC236}">
                <a16:creationId xmlns:a16="http://schemas.microsoft.com/office/drawing/2014/main" id="{23BDBB4F-5735-42B6-9C94-D3918E5A2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260292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Dime coin clip art image - Clipartix">
            <a:extLst>
              <a:ext uri="{FF2B5EF4-FFF2-40B4-BE49-F238E27FC236}">
                <a16:creationId xmlns:a16="http://schemas.microsoft.com/office/drawing/2014/main" id="{FB1CF70B-E389-4771-B9DA-42DA4B7CF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28" y="2602923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" descr="Dime coin clip art image - Clipartix">
            <a:extLst>
              <a:ext uri="{FF2B5EF4-FFF2-40B4-BE49-F238E27FC236}">
                <a16:creationId xmlns:a16="http://schemas.microsoft.com/office/drawing/2014/main" id="{3ABE4DF2-A335-42C9-84B3-5D759ACEC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1999512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Dime coin clip art image - Clipartix">
            <a:extLst>
              <a:ext uri="{FF2B5EF4-FFF2-40B4-BE49-F238E27FC236}">
                <a16:creationId xmlns:a16="http://schemas.microsoft.com/office/drawing/2014/main" id="{DDCD2440-9F65-411C-9D6C-B3AAB7AA9E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1999512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2" descr="Dime coin clip art image - Clipartix">
            <a:extLst>
              <a:ext uri="{FF2B5EF4-FFF2-40B4-BE49-F238E27FC236}">
                <a16:creationId xmlns:a16="http://schemas.microsoft.com/office/drawing/2014/main" id="{26E41964-3C32-4148-AD72-1E746E077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22" y="1999512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Dime coin clip art image - Clipartix">
            <a:extLst>
              <a:ext uri="{FF2B5EF4-FFF2-40B4-BE49-F238E27FC236}">
                <a16:creationId xmlns:a16="http://schemas.microsoft.com/office/drawing/2014/main" id="{21CB17BF-39B5-4D09-A039-6B8F101764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1396101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2" descr="Dime coin clip art image - Clipartix">
            <a:extLst>
              <a:ext uri="{FF2B5EF4-FFF2-40B4-BE49-F238E27FC236}">
                <a16:creationId xmlns:a16="http://schemas.microsoft.com/office/drawing/2014/main" id="{80699B3B-9BB8-4D6A-AD4D-5230A2F7C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216" y="1396101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Dime coin clip art image - Clipartix">
            <a:extLst>
              <a:ext uri="{FF2B5EF4-FFF2-40B4-BE49-F238E27FC236}">
                <a16:creationId xmlns:a16="http://schemas.microsoft.com/office/drawing/2014/main" id="{B989E890-ACCB-481D-80E2-BEA71E806C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910" y="792690"/>
            <a:ext cx="660869" cy="64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itle 1">
            <a:extLst>
              <a:ext uri="{FF2B5EF4-FFF2-40B4-BE49-F238E27FC236}">
                <a16:creationId xmlns:a16="http://schemas.microsoft.com/office/drawing/2014/main" id="{8F21DE71-F354-49EF-8FE7-B58D2CF6E978}"/>
              </a:ext>
            </a:extLst>
          </p:cNvPr>
          <p:cNvSpPr txBox="1">
            <a:spLocks/>
          </p:cNvSpPr>
          <p:nvPr/>
        </p:nvSpPr>
        <p:spPr>
          <a:xfrm>
            <a:off x="0" y="801858"/>
            <a:ext cx="6960759" cy="19261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spcAft>
                <a:spcPts val="600"/>
              </a:spcAft>
            </a:pPr>
            <a:r>
              <a:rPr lang="en-US" sz="5400" dirty="0">
                <a:solidFill>
                  <a:srgbClr val="0070C0"/>
                </a:solidFill>
              </a:rPr>
              <a:t>What is the area of the triangle?          </a:t>
            </a:r>
          </a:p>
        </p:txBody>
      </p:sp>
    </p:spTree>
    <p:extLst>
      <p:ext uri="{BB962C8B-B14F-4D97-AF65-F5344CB8AC3E}">
        <p14:creationId xmlns:p14="http://schemas.microsoft.com/office/powerpoint/2010/main" val="37984181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DA04DD-493F-42C1-97DD-CC5170AE801D}"/>
              </a:ext>
            </a:extLst>
          </p:cNvPr>
          <p:cNvSpPr txBox="1"/>
          <p:nvPr/>
        </p:nvSpPr>
        <p:spPr>
          <a:xfrm>
            <a:off x="603504" y="770467"/>
            <a:ext cx="4205568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Find the area of a function that varies over a time interval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A118C4-32A6-466D-8453-BA738103A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2536" y="0"/>
            <a:ext cx="673946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3F2E1-2E64-4488-BAA5-BFC3912F98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95" r="-2" b="-2"/>
          <a:stretch/>
        </p:blipFill>
        <p:spPr>
          <a:xfrm>
            <a:off x="6096000" y="629265"/>
            <a:ext cx="5452536" cy="558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4611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A04F-337D-4AA5-AD7B-3F1DC796C6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31E5754-CB8C-416A-B12A-13A4AE1496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0483" y="2264898"/>
            <a:ext cx="3207200" cy="3536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27CCA3-B087-4E16-B495-1FCED3ACFBF0}"/>
              </a:ext>
            </a:extLst>
          </p:cNvPr>
          <p:cNvSpPr txBox="1"/>
          <p:nvPr/>
        </p:nvSpPr>
        <p:spPr>
          <a:xfrm>
            <a:off x="5494607" y="5196840"/>
            <a:ext cx="2397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/>
              <a:t>a                                             b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1DF51C1A-5ABB-4C1A-A32F-F04D91720459}"/>
              </a:ext>
            </a:extLst>
          </p:cNvPr>
          <p:cNvSpPr txBox="1">
            <a:spLocks/>
          </p:cNvSpPr>
          <p:nvPr/>
        </p:nvSpPr>
        <p:spPr>
          <a:xfrm>
            <a:off x="5206493" y="5589983"/>
            <a:ext cx="418561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 varies over time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FDA073BD-5AE0-4F4F-8CE3-BF50A609AD29}"/>
              </a:ext>
            </a:extLst>
          </p:cNvPr>
          <p:cNvSpPr txBox="1">
            <a:spLocks/>
          </p:cNvSpPr>
          <p:nvPr/>
        </p:nvSpPr>
        <p:spPr>
          <a:xfrm>
            <a:off x="828145" y="2889645"/>
            <a:ext cx="4185623" cy="3304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en-US" dirty="0"/>
              <a:t>Graph the function</a:t>
            </a:r>
          </a:p>
          <a:p>
            <a:pPr>
              <a:buFont typeface="+mj-lt"/>
              <a:buAutoNum type="arabicPeriod"/>
            </a:pPr>
            <a:r>
              <a:rPr lang="en-US" dirty="0"/>
              <a:t>Identify the domain for area (a to b)</a:t>
            </a:r>
          </a:p>
          <a:p>
            <a:pPr>
              <a:buFont typeface="+mj-lt"/>
              <a:buAutoNum type="arabicPeriod"/>
            </a:pPr>
            <a:r>
              <a:rPr lang="en-US" dirty="0"/>
              <a:t>Divide the domain area under the curve into rectangles of equal width (partitions)</a:t>
            </a:r>
          </a:p>
          <a:p>
            <a:pPr>
              <a:buFont typeface="+mj-lt"/>
              <a:buAutoNum type="arabicPeriod"/>
            </a:pPr>
            <a:r>
              <a:rPr lang="en-US" dirty="0"/>
              <a:t>Find the area of each rectangle</a:t>
            </a:r>
          </a:p>
          <a:p>
            <a:pPr>
              <a:buFont typeface="+mj-lt"/>
              <a:buAutoNum type="arabicPeriod"/>
            </a:pPr>
            <a:r>
              <a:rPr lang="en-US" dirty="0"/>
              <a:t>Compute the sum of the areas</a:t>
            </a:r>
          </a:p>
          <a:p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2BD96C28-6B78-491F-B6E7-458E4967D957}"/>
              </a:ext>
            </a:extLst>
          </p:cNvPr>
          <p:cNvSpPr txBox="1">
            <a:spLocks/>
          </p:cNvSpPr>
          <p:nvPr/>
        </p:nvSpPr>
        <p:spPr>
          <a:xfrm>
            <a:off x="761740" y="1549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100" dirty="0"/>
              <a:t>Estimation of area using rectangular approximation </a:t>
            </a:r>
            <a:br>
              <a:rPr lang="en-US" altLang="en-US" sz="2800" dirty="0"/>
            </a:br>
            <a:r>
              <a:rPr lang="en-US" altLang="en-US" sz="2700" dirty="0">
                <a:solidFill>
                  <a:schemeClr val="accent2"/>
                </a:solidFill>
              </a:rPr>
              <a:t>Function varies over time</a:t>
            </a:r>
            <a:endParaRPr lang="en-US" sz="2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1264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218665-EA77-40EC-8172-4F17E2DEDB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B986633-568C-48AB-AA22-CAE0F19BD26B}"/>
              </a:ext>
            </a:extLst>
          </p:cNvPr>
          <p:cNvSpPr txBox="1">
            <a:spLocks/>
          </p:cNvSpPr>
          <p:nvPr/>
        </p:nvSpPr>
        <p:spPr>
          <a:xfrm>
            <a:off x="8199458" y="643467"/>
            <a:ext cx="3349075" cy="558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914400">
              <a:lnSpc>
                <a:spcPct val="85000"/>
              </a:lnSpc>
              <a:spcAft>
                <a:spcPts val="600"/>
              </a:spcAft>
            </a:pPr>
            <a:r>
              <a:rPr lang="en-US" sz="4000" spc="-120" dirty="0">
                <a:solidFill>
                  <a:srgbClr val="FFFFFF"/>
                </a:solidFill>
              </a:rPr>
              <a:t>Reimann Sums</a:t>
            </a:r>
            <a:br>
              <a:rPr lang="en-US" sz="4000" spc="-120" dirty="0">
                <a:solidFill>
                  <a:srgbClr val="FFFFFF"/>
                </a:solidFill>
              </a:rPr>
            </a:br>
            <a:r>
              <a:rPr lang="en-US" altLang="en-US" sz="4000" spc="-120" dirty="0">
                <a:solidFill>
                  <a:srgbClr val="FFFFFF"/>
                </a:solidFill>
              </a:rPr>
              <a:t>Estimation of area using rectangular approximation </a:t>
            </a:r>
            <a:br>
              <a:rPr lang="en-US" altLang="en-US" sz="4000" spc="-120" dirty="0">
                <a:solidFill>
                  <a:srgbClr val="FFFFFF"/>
                </a:solidFill>
              </a:rPr>
            </a:br>
            <a:r>
              <a:rPr lang="en-US" altLang="en-US" sz="4000" spc="-120" dirty="0">
                <a:solidFill>
                  <a:srgbClr val="FFFFFF"/>
                </a:solidFill>
              </a:rPr>
              <a:t>Function varies over time</a:t>
            </a:r>
            <a:endParaRPr lang="en-US" sz="4000" spc="-120" dirty="0">
              <a:solidFill>
                <a:srgbClr val="FFFFFF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495C30-FED1-4286-AE04-90FEDD4F0BDF}"/>
              </a:ext>
            </a:extLst>
          </p:cNvPr>
          <p:cNvGrpSpPr/>
          <p:nvPr/>
        </p:nvGrpSpPr>
        <p:grpSpPr>
          <a:xfrm>
            <a:off x="1258759" y="684213"/>
            <a:ext cx="5027870" cy="5543550"/>
            <a:chOff x="2413000" y="28376"/>
            <a:chExt cx="6194309" cy="682962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393F2E1-2E64-4488-BAA5-BFC3912F9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13000" y="28376"/>
              <a:ext cx="6194309" cy="6829624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476FFFD-6CC7-43D1-A974-7749CECC51C1}"/>
                </a:ext>
              </a:extLst>
            </p:cNvPr>
            <p:cNvSpPr/>
            <p:nvPr/>
          </p:nvSpPr>
          <p:spPr>
            <a:xfrm>
              <a:off x="3387082" y="1654238"/>
              <a:ext cx="4098957" cy="369332"/>
            </a:xfrm>
            <a:prstGeom prst="rect">
              <a:avLst/>
            </a:prstGeom>
          </p:spPr>
          <p:txBody>
            <a:bodyPr wrap="square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  <a:buFont typeface="+mj-lt"/>
                <a:buAutoNum type="arabicPeriod"/>
              </a:pPr>
              <a:r>
                <a:rPr lang="en-US" sz="2000" dirty="0"/>
                <a:t>Graph the function</a:t>
              </a:r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DF24867-8F45-41F4-A896-0EF5DA33482E}"/>
                </a:ext>
              </a:extLst>
            </p:cNvPr>
            <p:cNvSpPr/>
            <p:nvPr/>
          </p:nvSpPr>
          <p:spPr>
            <a:xfrm>
              <a:off x="3306948" y="6086008"/>
              <a:ext cx="4240263" cy="369332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2000" dirty="0"/>
                <a:t>2. Identify the domain for area (a to b)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703ABE-FD4C-4DD0-85DA-6D8291DF50B3}"/>
                </a:ext>
              </a:extLst>
            </p:cNvPr>
            <p:cNvSpPr/>
            <p:nvPr/>
          </p:nvSpPr>
          <p:spPr>
            <a:xfrm>
              <a:off x="2952912" y="5717903"/>
              <a:ext cx="4087979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>
                <a:lnSpc>
                  <a:spcPct val="90000"/>
                </a:lnSpc>
                <a:spcAft>
                  <a:spcPts val="600"/>
                </a:spcAft>
              </a:pPr>
              <a:r>
                <a:rPr lang="en-US" sz="1300" dirty="0"/>
                <a:t>a                                                                           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873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7322288-0611-42B5-BF67-926E68B27A91}"/>
              </a:ext>
            </a:extLst>
          </p:cNvPr>
          <p:cNvGrpSpPr/>
          <p:nvPr/>
        </p:nvGrpSpPr>
        <p:grpSpPr>
          <a:xfrm>
            <a:off x="2426678" y="1097273"/>
            <a:ext cx="5667912" cy="5767363"/>
            <a:chOff x="2904570" y="-353787"/>
            <a:chExt cx="6194309" cy="682962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B16FDA4-F007-4E8F-8D28-56FC3CB5B1B6}"/>
                </a:ext>
              </a:extLst>
            </p:cNvPr>
            <p:cNvGrpSpPr/>
            <p:nvPr/>
          </p:nvGrpSpPr>
          <p:grpSpPr>
            <a:xfrm>
              <a:off x="2904570" y="-353787"/>
              <a:ext cx="6194309" cy="6829624"/>
              <a:chOff x="2904570" y="-353787"/>
              <a:chExt cx="6194309" cy="6829624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393F2E1-2E64-4488-BAA5-BFC3912F98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04570" y="-353787"/>
                <a:ext cx="6194309" cy="6829624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9A5D09D-FA61-4908-97C9-8790C1FABB78}"/>
                  </a:ext>
                </a:extLst>
              </p:cNvPr>
              <p:cNvSpPr/>
              <p:nvPr/>
            </p:nvSpPr>
            <p:spPr>
              <a:xfrm>
                <a:off x="3514198" y="4888868"/>
                <a:ext cx="527422" cy="40605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5A3248A-6617-4DF2-9129-223F27B11AAD}"/>
                  </a:ext>
                </a:extLst>
              </p:cNvPr>
              <p:cNvSpPr/>
              <p:nvPr/>
            </p:nvSpPr>
            <p:spPr>
              <a:xfrm>
                <a:off x="3999981" y="4814642"/>
                <a:ext cx="563532" cy="48028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3F4705-DBA2-48EC-8877-88C6FE9D51F8}"/>
                  </a:ext>
                </a:extLst>
              </p:cNvPr>
              <p:cNvSpPr/>
              <p:nvPr/>
            </p:nvSpPr>
            <p:spPr>
              <a:xfrm>
                <a:off x="4577919" y="4649213"/>
                <a:ext cx="548640" cy="6457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4EBAEA0-36B7-4C22-86B3-C67EA40B54AC}"/>
                  </a:ext>
                </a:extLst>
              </p:cNvPr>
              <p:cNvSpPr/>
              <p:nvPr/>
            </p:nvSpPr>
            <p:spPr>
              <a:xfrm>
                <a:off x="5137940" y="4339692"/>
                <a:ext cx="548640" cy="955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36A6729-17E2-4EC9-9102-340C1E5FFBC5}"/>
                  </a:ext>
                </a:extLst>
              </p:cNvPr>
              <p:cNvSpPr/>
              <p:nvPr/>
            </p:nvSpPr>
            <p:spPr>
              <a:xfrm>
                <a:off x="5695523" y="3933294"/>
                <a:ext cx="548640" cy="1361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A2C24A-6770-4A99-AAE0-27297848CAED}"/>
                  </a:ext>
                </a:extLst>
              </p:cNvPr>
              <p:cNvSpPr/>
              <p:nvPr/>
            </p:nvSpPr>
            <p:spPr>
              <a:xfrm>
                <a:off x="6255544" y="3387193"/>
                <a:ext cx="548640" cy="19077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724CE8F-BA20-4520-9469-594BB98AFC0E}"/>
                  </a:ext>
                </a:extLst>
              </p:cNvPr>
              <p:cNvSpPr/>
              <p:nvPr/>
            </p:nvSpPr>
            <p:spPr>
              <a:xfrm>
                <a:off x="6814343" y="2739492"/>
                <a:ext cx="548640" cy="25554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A2004A3-BBCF-4D28-9E41-FBED4D060797}"/>
                </a:ext>
              </a:extLst>
            </p:cNvPr>
            <p:cNvSpPr/>
            <p:nvPr/>
          </p:nvSpPr>
          <p:spPr>
            <a:xfrm>
              <a:off x="3854692" y="549971"/>
              <a:ext cx="3818228" cy="1093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dirty="0"/>
                <a:t>3. Divide the domain area under the curve into rectangles of equal width (partitions)</a:t>
              </a:r>
            </a:p>
          </p:txBody>
        </p:sp>
      </p:grpSp>
      <p:sp>
        <p:nvSpPr>
          <p:cNvPr id="14" name="Title 1">
            <a:extLst>
              <a:ext uri="{FF2B5EF4-FFF2-40B4-BE49-F238E27FC236}">
                <a16:creationId xmlns:a16="http://schemas.microsoft.com/office/drawing/2014/main" id="{54D9FA00-1B7C-4143-AB10-7FE0C8CD9822}"/>
              </a:ext>
            </a:extLst>
          </p:cNvPr>
          <p:cNvSpPr txBox="1">
            <a:spLocks/>
          </p:cNvSpPr>
          <p:nvPr/>
        </p:nvSpPr>
        <p:spPr>
          <a:xfrm>
            <a:off x="789876" y="-14048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100" dirty="0">
                <a:solidFill>
                  <a:schemeClr val="bg1"/>
                </a:solidFill>
              </a:rPr>
              <a:t>Estimation of area using rectangular approximation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700" dirty="0">
                <a:solidFill>
                  <a:schemeClr val="accent2"/>
                </a:solidFill>
              </a:rPr>
              <a:t>Function varies over time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0A607E-AC0D-4CB0-A657-B16A971FC439}"/>
              </a:ext>
            </a:extLst>
          </p:cNvPr>
          <p:cNvSpPr/>
          <p:nvPr/>
        </p:nvSpPr>
        <p:spPr>
          <a:xfrm>
            <a:off x="3282658" y="6021169"/>
            <a:ext cx="4870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4. Find the area of each rectangle</a:t>
            </a:r>
          </a:p>
          <a:p>
            <a:r>
              <a:rPr lang="en-US" dirty="0"/>
              <a:t>5. Compute the sum of the areas</a:t>
            </a:r>
          </a:p>
        </p:txBody>
      </p:sp>
    </p:spTree>
    <p:extLst>
      <p:ext uri="{BB962C8B-B14F-4D97-AF65-F5344CB8AC3E}">
        <p14:creationId xmlns:p14="http://schemas.microsoft.com/office/powerpoint/2010/main" val="72435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89FAE6D-2992-4A65-99E0-C808E1232554}"/>
              </a:ext>
            </a:extLst>
          </p:cNvPr>
          <p:cNvSpPr/>
          <p:nvPr/>
        </p:nvSpPr>
        <p:spPr>
          <a:xfrm>
            <a:off x="6578600" y="2791584"/>
            <a:ext cx="274320" cy="288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93F2E1-2E64-4488-BAA5-BFC3912F98A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50" b="7253"/>
          <a:stretch/>
        </p:blipFill>
        <p:spPr>
          <a:xfrm>
            <a:off x="2388807" y="1266092"/>
            <a:ext cx="6094010" cy="55919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A5D09D-FA61-4908-97C9-8790C1FABB78}"/>
              </a:ext>
            </a:extLst>
          </p:cNvPr>
          <p:cNvSpPr/>
          <p:nvPr/>
        </p:nvSpPr>
        <p:spPr>
          <a:xfrm>
            <a:off x="3000911" y="5796960"/>
            <a:ext cx="269878" cy="3792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A3248A-6617-4DF2-9129-223F27B11AAD}"/>
              </a:ext>
            </a:extLst>
          </p:cNvPr>
          <p:cNvSpPr/>
          <p:nvPr/>
        </p:nvSpPr>
        <p:spPr>
          <a:xfrm>
            <a:off x="3527137" y="5718456"/>
            <a:ext cx="269878" cy="457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A3F4705-DBA2-48EC-8877-88C6FE9D51F8}"/>
              </a:ext>
            </a:extLst>
          </p:cNvPr>
          <p:cNvSpPr/>
          <p:nvPr/>
        </p:nvSpPr>
        <p:spPr>
          <a:xfrm>
            <a:off x="4069080" y="5557642"/>
            <a:ext cx="269878" cy="618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EBAEA0-36B7-4C22-86B3-C67EA40B54AC}"/>
              </a:ext>
            </a:extLst>
          </p:cNvPr>
          <p:cNvSpPr/>
          <p:nvPr/>
        </p:nvSpPr>
        <p:spPr>
          <a:xfrm>
            <a:off x="4614583" y="5267780"/>
            <a:ext cx="269878" cy="90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36A6729-17E2-4EC9-9102-340C1E5FFBC5}"/>
              </a:ext>
            </a:extLst>
          </p:cNvPr>
          <p:cNvSpPr/>
          <p:nvPr/>
        </p:nvSpPr>
        <p:spPr>
          <a:xfrm>
            <a:off x="5130335" y="4881299"/>
            <a:ext cx="269878" cy="1294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A2C24A-6770-4A99-AAE0-27297848CAED}"/>
              </a:ext>
            </a:extLst>
          </p:cNvPr>
          <p:cNvSpPr/>
          <p:nvPr/>
        </p:nvSpPr>
        <p:spPr>
          <a:xfrm>
            <a:off x="5668793" y="4361963"/>
            <a:ext cx="269878" cy="1814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24CE8F-BA20-4520-9469-594BB98AFC0E}"/>
              </a:ext>
            </a:extLst>
          </p:cNvPr>
          <p:cNvSpPr/>
          <p:nvPr/>
        </p:nvSpPr>
        <p:spPr>
          <a:xfrm>
            <a:off x="6191995" y="3755853"/>
            <a:ext cx="269878" cy="2420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3F44B7-05CD-4837-A370-E82BC6A8CB77}"/>
              </a:ext>
            </a:extLst>
          </p:cNvPr>
          <p:cNvSpPr/>
          <p:nvPr/>
        </p:nvSpPr>
        <p:spPr>
          <a:xfrm>
            <a:off x="5921804" y="4087987"/>
            <a:ext cx="269878" cy="2088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4B6FC58-F466-441D-8518-3DEAB101DA94}"/>
              </a:ext>
            </a:extLst>
          </p:cNvPr>
          <p:cNvSpPr/>
          <p:nvPr/>
        </p:nvSpPr>
        <p:spPr>
          <a:xfrm>
            <a:off x="5394947" y="4664689"/>
            <a:ext cx="269878" cy="1511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88139E-1FB6-4D26-A826-8AAB41164807}"/>
              </a:ext>
            </a:extLst>
          </p:cNvPr>
          <p:cNvSpPr/>
          <p:nvPr/>
        </p:nvSpPr>
        <p:spPr>
          <a:xfrm>
            <a:off x="4884545" y="5076837"/>
            <a:ext cx="245344" cy="1099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4957548-0353-42B2-B43B-BDE1BDE1661E}"/>
              </a:ext>
            </a:extLst>
          </p:cNvPr>
          <p:cNvSpPr/>
          <p:nvPr/>
        </p:nvSpPr>
        <p:spPr>
          <a:xfrm>
            <a:off x="4340846" y="5430105"/>
            <a:ext cx="269878" cy="746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3DBC87-0AB4-4112-A931-61C6DC538372}"/>
              </a:ext>
            </a:extLst>
          </p:cNvPr>
          <p:cNvSpPr/>
          <p:nvPr/>
        </p:nvSpPr>
        <p:spPr>
          <a:xfrm>
            <a:off x="3798892" y="5647501"/>
            <a:ext cx="269878" cy="5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A84886-31A1-4C45-8015-EC6ECE01B0C6}"/>
              </a:ext>
            </a:extLst>
          </p:cNvPr>
          <p:cNvSpPr/>
          <p:nvPr/>
        </p:nvSpPr>
        <p:spPr>
          <a:xfrm>
            <a:off x="3253933" y="5756199"/>
            <a:ext cx="269878" cy="419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2D750-8CE1-4659-BE87-79C9EEE0D742}"/>
              </a:ext>
            </a:extLst>
          </p:cNvPr>
          <p:cNvSpPr/>
          <p:nvPr/>
        </p:nvSpPr>
        <p:spPr>
          <a:xfrm>
            <a:off x="3225788" y="2339172"/>
            <a:ext cx="3104753" cy="96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Divide the partitions into smaller sizes for a better estimate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441D4CD-6DB6-406D-8D1A-9F216BE681C7}"/>
              </a:ext>
            </a:extLst>
          </p:cNvPr>
          <p:cNvSpPr txBox="1">
            <a:spLocks/>
          </p:cNvSpPr>
          <p:nvPr/>
        </p:nvSpPr>
        <p:spPr>
          <a:xfrm>
            <a:off x="832078" y="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700" dirty="0">
                <a:solidFill>
                  <a:schemeClr val="accent2"/>
                </a:solidFill>
              </a:rPr>
              <a:t>Reimann Sums</a:t>
            </a:r>
            <a:br>
              <a:rPr lang="en-US" sz="2700" dirty="0"/>
            </a:br>
            <a:r>
              <a:rPr lang="en-US" altLang="en-US" sz="2100" dirty="0">
                <a:solidFill>
                  <a:schemeClr val="bg1"/>
                </a:solidFill>
              </a:rPr>
              <a:t>Estimation of area using rectangular approximation </a:t>
            </a:r>
            <a:br>
              <a:rPr lang="en-US" altLang="en-US" sz="2800" dirty="0">
                <a:solidFill>
                  <a:schemeClr val="bg1"/>
                </a:solidFill>
              </a:rPr>
            </a:br>
            <a:r>
              <a:rPr lang="en-US" altLang="en-US" sz="2700" dirty="0">
                <a:solidFill>
                  <a:schemeClr val="accent2"/>
                </a:solidFill>
              </a:rPr>
              <a:t>Function varies over time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B799E13-AFCE-4866-A0BE-6731D5C3C3B6}"/>
              </a:ext>
            </a:extLst>
          </p:cNvPr>
          <p:cNvSpPr/>
          <p:nvPr/>
        </p:nvSpPr>
        <p:spPr>
          <a:xfrm>
            <a:off x="6471004" y="3364524"/>
            <a:ext cx="281487" cy="281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0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20B1-CD26-48CB-8C61-D2DBDA1B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40" y="24384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Estimating Area</a:t>
            </a:r>
            <a:br>
              <a:rPr lang="en-US" dirty="0"/>
            </a:br>
            <a:r>
              <a:rPr lang="en-US" altLang="en-US" sz="2800" dirty="0">
                <a:solidFill>
                  <a:schemeClr val="accent2"/>
                </a:solidFill>
              </a:rPr>
              <a:t>The Old-Fashioned Way</a:t>
            </a:r>
            <a:br>
              <a:rPr lang="en-US" altLang="en-US" sz="2800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A04F-337D-4AA5-AD7B-3F1DC796C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4453" y="1618436"/>
            <a:ext cx="4663440" cy="723400"/>
          </a:xfrm>
        </p:spPr>
        <p:txBody>
          <a:bodyPr>
            <a:normAutofit/>
          </a:bodyPr>
          <a:lstStyle/>
          <a:p>
            <a:r>
              <a:rPr lang="en-US" sz="3200" dirty="0"/>
              <a:t>Geometry Method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473A0-D0F9-4168-BAB1-E640328B4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723" y="2387324"/>
            <a:ext cx="4663440" cy="3200400"/>
          </a:xfrm>
        </p:spPr>
        <p:txBody>
          <a:bodyPr>
            <a:normAutofit/>
          </a:bodyPr>
          <a:lstStyle/>
          <a:p>
            <a:r>
              <a:rPr lang="en-US" sz="3200" dirty="0"/>
              <a:t>Area</a:t>
            </a:r>
          </a:p>
          <a:p>
            <a:pPr lvl="1"/>
            <a:r>
              <a:rPr lang="en-US" sz="3200" dirty="0"/>
              <a:t>Length x width</a:t>
            </a:r>
          </a:p>
          <a:p>
            <a:pPr lvl="2"/>
            <a:r>
              <a:rPr lang="en-US" sz="3200" dirty="0"/>
              <a:t>Width = 4 units</a:t>
            </a:r>
          </a:p>
          <a:p>
            <a:pPr lvl="2"/>
            <a:r>
              <a:rPr lang="en-US" sz="3200" dirty="0"/>
              <a:t>Length = 5 units</a:t>
            </a:r>
          </a:p>
          <a:p>
            <a:r>
              <a:rPr lang="en-US" sz="3200" dirty="0"/>
              <a:t>Area = 4 x 5 = 20 units</a:t>
            </a:r>
            <a:r>
              <a:rPr lang="en-US" sz="3200" baseline="30000" dirty="0"/>
              <a:t>2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28B37A9-DCB9-4313-B530-EC2DF23E26E2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424055" y="2489983"/>
            <a:ext cx="4141976" cy="303798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74912DC-230C-4A98-98FD-78F2F2E83C33}"/>
              </a:ext>
            </a:extLst>
          </p:cNvPr>
          <p:cNvSpPr/>
          <p:nvPr/>
        </p:nvSpPr>
        <p:spPr>
          <a:xfrm>
            <a:off x="6733309" y="2799472"/>
            <a:ext cx="2002728" cy="2397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6A2127-1BF2-4F27-86EE-183E206EE9F0}"/>
              </a:ext>
            </a:extLst>
          </p:cNvPr>
          <p:cNvSpPr txBox="1"/>
          <p:nvPr/>
        </p:nvSpPr>
        <p:spPr>
          <a:xfrm>
            <a:off x="6537960" y="5212080"/>
            <a:ext cx="217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Width =  </a:t>
            </a:r>
            <a:r>
              <a:rPr lang="en-US" sz="1400" dirty="0"/>
              <a:t>4 units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09681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B9A3C061-B226-4245-B44B-E5EC4BC79954}"/>
              </a:ext>
            </a:extLst>
          </p:cNvPr>
          <p:cNvSpPr/>
          <p:nvPr/>
        </p:nvSpPr>
        <p:spPr>
          <a:xfrm>
            <a:off x="6731000" y="2619375"/>
            <a:ext cx="137160" cy="3056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3487023-3A83-4D86-A54D-FC2CE3D7D59C}"/>
              </a:ext>
            </a:extLst>
          </p:cNvPr>
          <p:cNvGrpSpPr/>
          <p:nvPr/>
        </p:nvGrpSpPr>
        <p:grpSpPr>
          <a:xfrm>
            <a:off x="1732757" y="1021470"/>
            <a:ext cx="6194309" cy="5892800"/>
            <a:chOff x="2469357" y="495300"/>
            <a:chExt cx="6194309" cy="5892800"/>
          </a:xfrm>
        </p:grpSpPr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69A84237-5DD0-4B57-BB15-44916F405A9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6836" b="6881"/>
            <a:stretch/>
          </p:blipFill>
          <p:spPr>
            <a:xfrm>
              <a:off x="2469357" y="495300"/>
              <a:ext cx="6194309" cy="5892800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A5F9E83-C5AC-4D9F-AF70-3DF0A6650E68}"/>
                </a:ext>
              </a:extLst>
            </p:cNvPr>
            <p:cNvGrpSpPr/>
            <p:nvPr/>
          </p:nvGrpSpPr>
          <p:grpSpPr>
            <a:xfrm>
              <a:off x="3076674" y="2791584"/>
              <a:ext cx="3661311" cy="2884047"/>
              <a:chOff x="3076674" y="2791584"/>
              <a:chExt cx="3661311" cy="2884047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9A5D09D-FA61-4908-97C9-8790C1FABB78}"/>
                  </a:ext>
                </a:extLst>
              </p:cNvPr>
              <p:cNvSpPr/>
              <p:nvPr/>
            </p:nvSpPr>
            <p:spPr>
              <a:xfrm>
                <a:off x="3076674" y="5286374"/>
                <a:ext cx="137160" cy="3892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5A3248A-6617-4DF2-9129-223F27B11AAD}"/>
                  </a:ext>
                </a:extLst>
              </p:cNvPr>
              <p:cNvSpPr/>
              <p:nvPr/>
            </p:nvSpPr>
            <p:spPr>
              <a:xfrm>
                <a:off x="3638547" y="5194300"/>
                <a:ext cx="137160" cy="4813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A3F4705-DBA2-48EC-8877-88C6FE9D51F8}"/>
                  </a:ext>
                </a:extLst>
              </p:cNvPr>
              <p:cNvSpPr/>
              <p:nvPr/>
            </p:nvSpPr>
            <p:spPr>
              <a:xfrm>
                <a:off x="4179886" y="5025198"/>
                <a:ext cx="137160" cy="6504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4EBAEA0-36B7-4C22-86B3-C67EA40B54AC}"/>
                  </a:ext>
                </a:extLst>
              </p:cNvPr>
              <p:cNvSpPr/>
              <p:nvPr/>
            </p:nvSpPr>
            <p:spPr>
              <a:xfrm>
                <a:off x="4736748" y="4720397"/>
                <a:ext cx="137160" cy="955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36A6729-17E2-4EC9-9102-340C1E5FFBC5}"/>
                  </a:ext>
                </a:extLst>
              </p:cNvPr>
              <p:cNvSpPr/>
              <p:nvPr/>
            </p:nvSpPr>
            <p:spPr>
              <a:xfrm>
                <a:off x="5263369" y="4313998"/>
                <a:ext cx="137160" cy="136163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2A2C24A-6770-4A99-AAE0-27297848CAED}"/>
                  </a:ext>
                </a:extLst>
              </p:cNvPr>
              <p:cNvSpPr/>
              <p:nvPr/>
            </p:nvSpPr>
            <p:spPr>
              <a:xfrm>
                <a:off x="5794815" y="3767897"/>
                <a:ext cx="137160" cy="19077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724CE8F-BA20-4520-9469-594BB98AFC0E}"/>
                  </a:ext>
                </a:extLst>
              </p:cNvPr>
              <p:cNvSpPr/>
              <p:nvPr/>
            </p:nvSpPr>
            <p:spPr>
              <a:xfrm>
                <a:off x="6336153" y="3130550"/>
                <a:ext cx="137160" cy="25450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89FAE6D-2992-4A65-99E0-C808E1232554}"/>
                  </a:ext>
                </a:extLst>
              </p:cNvPr>
              <p:cNvSpPr/>
              <p:nvPr/>
            </p:nvSpPr>
            <p:spPr>
              <a:xfrm>
                <a:off x="6600825" y="2791584"/>
                <a:ext cx="137160" cy="288404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33F44B7-05CD-4837-A370-E82BC6A8CB77}"/>
                  </a:ext>
                </a:extLst>
              </p:cNvPr>
              <p:cNvSpPr/>
              <p:nvPr/>
            </p:nvSpPr>
            <p:spPr>
              <a:xfrm>
                <a:off x="6061515" y="3479801"/>
                <a:ext cx="137160" cy="2195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4B6FC58-F466-441D-8518-3DEAB101DA94}"/>
                  </a:ext>
                </a:extLst>
              </p:cNvPr>
              <p:cNvSpPr/>
              <p:nvPr/>
            </p:nvSpPr>
            <p:spPr>
              <a:xfrm>
                <a:off x="5529955" y="4086225"/>
                <a:ext cx="137160" cy="15894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E88139E-1FB6-4D26-A826-8AAB41164807}"/>
                  </a:ext>
                </a:extLst>
              </p:cNvPr>
              <p:cNvSpPr/>
              <p:nvPr/>
            </p:nvSpPr>
            <p:spPr>
              <a:xfrm>
                <a:off x="5006391" y="4519613"/>
                <a:ext cx="137160" cy="115601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4957548-0353-42B2-B43B-BDE1BDE1661E}"/>
                  </a:ext>
                </a:extLst>
              </p:cNvPr>
              <p:cNvSpPr/>
              <p:nvPr/>
            </p:nvSpPr>
            <p:spPr>
              <a:xfrm>
                <a:off x="4465648" y="4891088"/>
                <a:ext cx="137160" cy="7845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03DBC87-0AB4-4112-A931-61C6DC538372}"/>
                  </a:ext>
                </a:extLst>
              </p:cNvPr>
              <p:cNvSpPr/>
              <p:nvPr/>
            </p:nvSpPr>
            <p:spPr>
              <a:xfrm>
                <a:off x="3919538" y="5119688"/>
                <a:ext cx="137160" cy="55594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FCA84886-31A1-4C45-8015-EC6ECE01B0C6}"/>
                  </a:ext>
                </a:extLst>
              </p:cNvPr>
              <p:cNvSpPr/>
              <p:nvPr/>
            </p:nvSpPr>
            <p:spPr>
              <a:xfrm>
                <a:off x="3365609" y="5251450"/>
                <a:ext cx="137160" cy="4241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DDA2742-5B51-48E4-9A79-9EE6C734087D}"/>
                  </a:ext>
                </a:extLst>
              </p:cNvPr>
              <p:cNvSpPr/>
              <p:nvPr/>
            </p:nvSpPr>
            <p:spPr>
              <a:xfrm>
                <a:off x="3220344" y="5264150"/>
                <a:ext cx="137160" cy="4114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100132-1854-4E87-B6FB-C4C87D8BCF43}"/>
                  </a:ext>
                </a:extLst>
              </p:cNvPr>
              <p:cNvSpPr/>
              <p:nvPr/>
            </p:nvSpPr>
            <p:spPr>
              <a:xfrm>
                <a:off x="3776662" y="5149850"/>
                <a:ext cx="141920" cy="5257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B6875AB-3C66-4AD9-9DEA-6E1E13709562}"/>
                  </a:ext>
                </a:extLst>
              </p:cNvPr>
              <p:cNvSpPr/>
              <p:nvPr/>
            </p:nvSpPr>
            <p:spPr>
              <a:xfrm>
                <a:off x="4318000" y="4965700"/>
                <a:ext cx="146683" cy="7099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03BD901-AA52-49D2-B044-9C2E49C5F926}"/>
                  </a:ext>
                </a:extLst>
              </p:cNvPr>
              <p:cNvSpPr/>
              <p:nvPr/>
            </p:nvSpPr>
            <p:spPr>
              <a:xfrm>
                <a:off x="4873626" y="4622801"/>
                <a:ext cx="136014" cy="10528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FF782232-0FAE-46A6-9841-F716CD44512C}"/>
                  </a:ext>
                </a:extLst>
              </p:cNvPr>
              <p:cNvSpPr/>
              <p:nvPr/>
            </p:nvSpPr>
            <p:spPr>
              <a:xfrm>
                <a:off x="5395132" y="4200525"/>
                <a:ext cx="137160" cy="14751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F1DFD21-A310-45E9-81B2-00FAA4FEC3C3}"/>
                  </a:ext>
                </a:extLst>
              </p:cNvPr>
              <p:cNvSpPr/>
              <p:nvPr/>
            </p:nvSpPr>
            <p:spPr>
              <a:xfrm>
                <a:off x="5928165" y="3629025"/>
                <a:ext cx="137160" cy="204660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2F5A018-B79F-465D-86B0-6EBB7F8CA755}"/>
                  </a:ext>
                </a:extLst>
              </p:cNvPr>
              <p:cNvSpPr/>
              <p:nvPr/>
            </p:nvSpPr>
            <p:spPr>
              <a:xfrm>
                <a:off x="6469503" y="2990850"/>
                <a:ext cx="137160" cy="26847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1802573-FD08-46FE-B6E3-05837D9FFB12}"/>
                  </a:ext>
                </a:extLst>
              </p:cNvPr>
              <p:cNvSpPr/>
              <p:nvPr/>
            </p:nvSpPr>
            <p:spPr>
              <a:xfrm>
                <a:off x="6198834" y="3328988"/>
                <a:ext cx="137160" cy="234664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13F5A744-41A7-48A0-AA4D-49FD46FC7BAC}"/>
                  </a:ext>
                </a:extLst>
              </p:cNvPr>
              <p:cNvSpPr/>
              <p:nvPr/>
            </p:nvSpPr>
            <p:spPr>
              <a:xfrm>
                <a:off x="5662511" y="3929063"/>
                <a:ext cx="137160" cy="17465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E9A5A76-B687-4821-AF94-2B0EA8F6AFAF}"/>
                  </a:ext>
                </a:extLst>
              </p:cNvPr>
              <p:cNvSpPr/>
              <p:nvPr/>
            </p:nvSpPr>
            <p:spPr>
              <a:xfrm>
                <a:off x="5140321" y="4387851"/>
                <a:ext cx="124669" cy="12877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4DFBA81-7C86-48A7-A06B-9277E5005F6E}"/>
                  </a:ext>
                </a:extLst>
              </p:cNvPr>
              <p:cNvSpPr/>
              <p:nvPr/>
            </p:nvSpPr>
            <p:spPr>
              <a:xfrm>
                <a:off x="4605337" y="4800600"/>
                <a:ext cx="130821" cy="8750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417EF93A-360A-4338-902D-28345FF76B70}"/>
                  </a:ext>
                </a:extLst>
              </p:cNvPr>
              <p:cNvSpPr/>
              <p:nvPr/>
            </p:nvSpPr>
            <p:spPr>
              <a:xfrm>
                <a:off x="4056857" y="5048250"/>
                <a:ext cx="126048" cy="62738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6B031CA-9B8A-4A96-AEE7-789A11D6CB13}"/>
                  </a:ext>
                </a:extLst>
              </p:cNvPr>
              <p:cNvSpPr/>
              <p:nvPr/>
            </p:nvSpPr>
            <p:spPr>
              <a:xfrm>
                <a:off x="3501340" y="5232400"/>
                <a:ext cx="137160" cy="44323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D6AB286-1CB6-4BEC-93DD-CB2AFE0A594B}"/>
                </a:ext>
              </a:extLst>
            </p:cNvPr>
            <p:cNvSpPr/>
            <p:nvPr/>
          </p:nvSpPr>
          <p:spPr>
            <a:xfrm>
              <a:off x="3604260" y="1499773"/>
              <a:ext cx="251714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Divide the partitions into even smaller sizes for a better estimate of area</a:t>
              </a:r>
            </a:p>
          </p:txBody>
        </p:sp>
      </p:grpSp>
      <p:sp>
        <p:nvSpPr>
          <p:cNvPr id="41" name="Title 1">
            <a:extLst>
              <a:ext uri="{FF2B5EF4-FFF2-40B4-BE49-F238E27FC236}">
                <a16:creationId xmlns:a16="http://schemas.microsoft.com/office/drawing/2014/main" id="{0D14ECE6-1D62-4863-AFA6-62BB4415B38F}"/>
              </a:ext>
            </a:extLst>
          </p:cNvPr>
          <p:cNvSpPr txBox="1">
            <a:spLocks/>
          </p:cNvSpPr>
          <p:nvPr/>
        </p:nvSpPr>
        <p:spPr>
          <a:xfrm>
            <a:off x="761740" y="1549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100" dirty="0"/>
              <a:t>Estimation of area using rectangular approximation </a:t>
            </a:r>
            <a:br>
              <a:rPr lang="en-US" altLang="en-US" sz="2800" dirty="0"/>
            </a:br>
            <a:r>
              <a:rPr lang="en-US" altLang="en-US" sz="2700" dirty="0">
                <a:solidFill>
                  <a:schemeClr val="accent2"/>
                </a:solidFill>
              </a:rPr>
              <a:t>Function varies over time</a:t>
            </a:r>
            <a:endParaRPr lang="en-US" sz="2700" dirty="0">
              <a:solidFill>
                <a:schemeClr val="accent2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C26FADB-A158-4597-A4F1-0FFB9160F2E2}"/>
              </a:ext>
            </a:extLst>
          </p:cNvPr>
          <p:cNvSpPr/>
          <p:nvPr/>
        </p:nvSpPr>
        <p:spPr>
          <a:xfrm>
            <a:off x="5997575" y="3130550"/>
            <a:ext cx="123825" cy="3071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31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74D44D4D-EBA5-43E3-A365-8FA973EE409E}"/>
              </a:ext>
            </a:extLst>
          </p:cNvPr>
          <p:cNvGrpSpPr/>
          <p:nvPr/>
        </p:nvGrpSpPr>
        <p:grpSpPr>
          <a:xfrm>
            <a:off x="1472407" y="965199"/>
            <a:ext cx="6194309" cy="5943601"/>
            <a:chOff x="2437607" y="469899"/>
            <a:chExt cx="6194309" cy="5943601"/>
          </a:xfrm>
        </p:grpSpPr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735992A1-9E51-41F4-B047-ADC375AF74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6105" b="6869"/>
            <a:stretch/>
          </p:blipFill>
          <p:spPr>
            <a:xfrm>
              <a:off x="2437607" y="469899"/>
              <a:ext cx="6194309" cy="5943601"/>
            </a:xfrm>
            <a:prstGeom prst="rect">
              <a:avLst/>
            </a:prstGeom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7D32CF-E00B-47BF-9F6D-DC84C25748E5}"/>
                </a:ext>
              </a:extLst>
            </p:cNvPr>
            <p:cNvGrpSpPr/>
            <p:nvPr/>
          </p:nvGrpSpPr>
          <p:grpSpPr>
            <a:xfrm>
              <a:off x="3010952" y="1588673"/>
              <a:ext cx="3796375" cy="4086959"/>
              <a:chOff x="3010952" y="1588673"/>
              <a:chExt cx="3796375" cy="4086959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C0DB579B-3B85-41CB-8691-ADE93C146499}"/>
                  </a:ext>
                </a:extLst>
              </p:cNvPr>
              <p:cNvGrpSpPr/>
              <p:nvPr/>
            </p:nvGrpSpPr>
            <p:grpSpPr>
              <a:xfrm>
                <a:off x="3010952" y="2531269"/>
                <a:ext cx="3796375" cy="3144363"/>
                <a:chOff x="3010952" y="2531269"/>
                <a:chExt cx="3796375" cy="3144363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A9A5D09D-FA61-4908-97C9-8790C1FABB78}"/>
                    </a:ext>
                  </a:extLst>
                </p:cNvPr>
                <p:cNvSpPr/>
                <p:nvPr/>
              </p:nvSpPr>
              <p:spPr>
                <a:xfrm>
                  <a:off x="3074293" y="5276850"/>
                  <a:ext cx="73152" cy="39878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25A3248A-6617-4DF2-9129-223F27B11AAD}"/>
                    </a:ext>
                  </a:extLst>
                </p:cNvPr>
                <p:cNvSpPr/>
                <p:nvPr/>
              </p:nvSpPr>
              <p:spPr>
                <a:xfrm>
                  <a:off x="3638547" y="5181601"/>
                  <a:ext cx="73152" cy="4940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3A3F4705-DBA2-48EC-8877-88C6FE9D51F8}"/>
                    </a:ext>
                  </a:extLst>
                </p:cNvPr>
                <p:cNvSpPr/>
                <p:nvPr/>
              </p:nvSpPr>
              <p:spPr>
                <a:xfrm>
                  <a:off x="4172743" y="4998244"/>
                  <a:ext cx="73152" cy="67738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54EBAEA0-36B7-4C22-86B3-C67EA40B54AC}"/>
                    </a:ext>
                  </a:extLst>
                </p:cNvPr>
                <p:cNvSpPr/>
                <p:nvPr/>
              </p:nvSpPr>
              <p:spPr>
                <a:xfrm>
                  <a:off x="4724843" y="4683919"/>
                  <a:ext cx="73152" cy="9917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236A6729-17E2-4EC9-9102-340C1E5FFBC5}"/>
                    </a:ext>
                  </a:extLst>
                </p:cNvPr>
                <p:cNvSpPr/>
                <p:nvPr/>
              </p:nvSpPr>
              <p:spPr>
                <a:xfrm>
                  <a:off x="5251464" y="4267200"/>
                  <a:ext cx="73152" cy="14084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B2A2C24A-6770-4A99-AAE0-27297848CAED}"/>
                    </a:ext>
                  </a:extLst>
                </p:cNvPr>
                <p:cNvSpPr/>
                <p:nvPr/>
              </p:nvSpPr>
              <p:spPr>
                <a:xfrm>
                  <a:off x="5792434" y="3719513"/>
                  <a:ext cx="73152" cy="19561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F724CE8F-BA20-4520-9469-594BB98AFC0E}"/>
                    </a:ext>
                  </a:extLst>
                </p:cNvPr>
                <p:cNvSpPr/>
                <p:nvPr/>
              </p:nvSpPr>
              <p:spPr>
                <a:xfrm>
                  <a:off x="6331391" y="3086100"/>
                  <a:ext cx="73152" cy="25895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89FAE6D-2992-4A65-99E0-C808E1232554}"/>
                    </a:ext>
                  </a:extLst>
                </p:cNvPr>
                <p:cNvSpPr/>
                <p:nvPr/>
              </p:nvSpPr>
              <p:spPr>
                <a:xfrm>
                  <a:off x="6600825" y="2728913"/>
                  <a:ext cx="73152" cy="29467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733F44B7-05CD-4837-A370-E82BC6A8CB77}"/>
                    </a:ext>
                  </a:extLst>
                </p:cNvPr>
                <p:cNvSpPr/>
                <p:nvPr/>
              </p:nvSpPr>
              <p:spPr>
                <a:xfrm>
                  <a:off x="6061515" y="3424238"/>
                  <a:ext cx="73152" cy="225139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84B6FC58-F466-441D-8518-3DEAB101DA94}"/>
                    </a:ext>
                  </a:extLst>
                </p:cNvPr>
                <p:cNvSpPr/>
                <p:nvPr/>
              </p:nvSpPr>
              <p:spPr>
                <a:xfrm>
                  <a:off x="5522812" y="4019551"/>
                  <a:ext cx="73152" cy="1656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EE88139E-1FB6-4D26-A826-8AAB41164807}"/>
                    </a:ext>
                  </a:extLst>
                </p:cNvPr>
                <p:cNvSpPr/>
                <p:nvPr/>
              </p:nvSpPr>
              <p:spPr>
                <a:xfrm>
                  <a:off x="4999248" y="4493419"/>
                  <a:ext cx="73152" cy="11822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74957548-0353-42B2-B43B-BDE1BDE1661E}"/>
                    </a:ext>
                  </a:extLst>
                </p:cNvPr>
                <p:cNvSpPr/>
                <p:nvPr/>
              </p:nvSpPr>
              <p:spPr>
                <a:xfrm>
                  <a:off x="4458505" y="4864894"/>
                  <a:ext cx="73152" cy="8107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C03DBC87-0AB4-4112-A931-61C6DC538372}"/>
                    </a:ext>
                  </a:extLst>
                </p:cNvPr>
                <p:cNvSpPr/>
                <p:nvPr/>
              </p:nvSpPr>
              <p:spPr>
                <a:xfrm>
                  <a:off x="3910014" y="5107781"/>
                  <a:ext cx="73152" cy="56784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FCA84886-31A1-4C45-8015-EC6ECE01B0C6}"/>
                    </a:ext>
                  </a:extLst>
                </p:cNvPr>
                <p:cNvSpPr/>
                <p:nvPr/>
              </p:nvSpPr>
              <p:spPr>
                <a:xfrm>
                  <a:off x="3356085" y="5245894"/>
                  <a:ext cx="73152" cy="42973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3DDA2742-5B51-48E4-9A79-9EE6C734087D}"/>
                    </a:ext>
                  </a:extLst>
                </p:cNvPr>
                <p:cNvSpPr/>
                <p:nvPr/>
              </p:nvSpPr>
              <p:spPr>
                <a:xfrm>
                  <a:off x="3215582" y="5257800"/>
                  <a:ext cx="73152" cy="41782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F100132-1854-4E87-B6FB-C4C87D8BCF43}"/>
                    </a:ext>
                  </a:extLst>
                </p:cNvPr>
                <p:cNvSpPr/>
                <p:nvPr/>
              </p:nvSpPr>
              <p:spPr>
                <a:xfrm>
                  <a:off x="3767138" y="5155406"/>
                  <a:ext cx="73152" cy="5202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EB6875AB-3C66-4AD9-9DEA-6E1E13709562}"/>
                    </a:ext>
                  </a:extLst>
                </p:cNvPr>
                <p:cNvSpPr/>
                <p:nvPr/>
              </p:nvSpPr>
              <p:spPr>
                <a:xfrm>
                  <a:off x="4318000" y="4926806"/>
                  <a:ext cx="73152" cy="7488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903BD901-AA52-49D2-B044-9C2E49C5F926}"/>
                    </a:ext>
                  </a:extLst>
                </p:cNvPr>
                <p:cNvSpPr/>
                <p:nvPr/>
              </p:nvSpPr>
              <p:spPr>
                <a:xfrm>
                  <a:off x="4861721" y="4583906"/>
                  <a:ext cx="73152" cy="109172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FF782232-0FAE-46A6-9841-F716CD44512C}"/>
                    </a:ext>
                  </a:extLst>
                </p:cNvPr>
                <p:cNvSpPr/>
                <p:nvPr/>
              </p:nvSpPr>
              <p:spPr>
                <a:xfrm>
                  <a:off x="5385609" y="4148139"/>
                  <a:ext cx="73152" cy="15274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7F1DFD21-A310-45E9-81B2-00FAA4FEC3C3}"/>
                    </a:ext>
                  </a:extLst>
                </p:cNvPr>
                <p:cNvSpPr/>
                <p:nvPr/>
              </p:nvSpPr>
              <p:spPr>
                <a:xfrm>
                  <a:off x="5925784" y="3579019"/>
                  <a:ext cx="73152" cy="209661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E2F5A018-B79F-465D-86B0-6EBB7F8CA755}"/>
                    </a:ext>
                  </a:extLst>
                </p:cNvPr>
                <p:cNvSpPr/>
                <p:nvPr/>
              </p:nvSpPr>
              <p:spPr>
                <a:xfrm>
                  <a:off x="6467916" y="2919413"/>
                  <a:ext cx="73152" cy="27562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B9A3C061-B226-4245-B44B-E5EC4BC79954}"/>
                    </a:ext>
                  </a:extLst>
                </p:cNvPr>
                <p:cNvSpPr/>
                <p:nvPr/>
              </p:nvSpPr>
              <p:spPr>
                <a:xfrm>
                  <a:off x="6734175" y="2531269"/>
                  <a:ext cx="73152" cy="314436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01802573-FD08-46FE-B6E3-05837D9FFB12}"/>
                    </a:ext>
                  </a:extLst>
                </p:cNvPr>
                <p:cNvSpPr/>
                <p:nvPr/>
              </p:nvSpPr>
              <p:spPr>
                <a:xfrm>
                  <a:off x="6201215" y="3255170"/>
                  <a:ext cx="73152" cy="24204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13F5A744-41A7-48A0-AA4D-49FD46FC7BAC}"/>
                    </a:ext>
                  </a:extLst>
                </p:cNvPr>
                <p:cNvSpPr/>
                <p:nvPr/>
              </p:nvSpPr>
              <p:spPr>
                <a:xfrm>
                  <a:off x="5657749" y="3876675"/>
                  <a:ext cx="73152" cy="17989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4E9A5A76-B687-4821-AF94-2B0EA8F6AFAF}"/>
                    </a:ext>
                  </a:extLst>
                </p:cNvPr>
                <p:cNvSpPr/>
                <p:nvPr/>
              </p:nvSpPr>
              <p:spPr>
                <a:xfrm>
                  <a:off x="5130797" y="4387851"/>
                  <a:ext cx="73152" cy="12877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34DFBA81-7C86-48A7-A06B-9277E5005F6E}"/>
                    </a:ext>
                  </a:extLst>
                </p:cNvPr>
                <p:cNvSpPr/>
                <p:nvPr/>
              </p:nvSpPr>
              <p:spPr>
                <a:xfrm>
                  <a:off x="4593432" y="4781550"/>
                  <a:ext cx="73152" cy="894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417EF93A-360A-4338-902D-28345FF76B70}"/>
                    </a:ext>
                  </a:extLst>
                </p:cNvPr>
                <p:cNvSpPr/>
                <p:nvPr/>
              </p:nvSpPr>
              <p:spPr>
                <a:xfrm>
                  <a:off x="4042571" y="5048250"/>
                  <a:ext cx="73152" cy="6273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96B031CA-9B8A-4A96-AEE7-789A11D6CB13}"/>
                    </a:ext>
                  </a:extLst>
                </p:cNvPr>
                <p:cNvSpPr/>
                <p:nvPr/>
              </p:nvSpPr>
              <p:spPr>
                <a:xfrm>
                  <a:off x="3494197" y="5224463"/>
                  <a:ext cx="73152" cy="45116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:a16="http://schemas.microsoft.com/office/drawing/2014/main" id="{52EE96FC-D565-4756-BBF3-FA574A2DE04D}"/>
                    </a:ext>
                  </a:extLst>
                </p:cNvPr>
                <p:cNvSpPr/>
                <p:nvPr/>
              </p:nvSpPr>
              <p:spPr>
                <a:xfrm>
                  <a:off x="3010952" y="5288756"/>
                  <a:ext cx="64008" cy="38687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286DA3C5-899B-4568-9636-60B6F95FBD7F}"/>
                    </a:ext>
                  </a:extLst>
                </p:cNvPr>
                <p:cNvSpPr/>
                <p:nvPr/>
              </p:nvSpPr>
              <p:spPr>
                <a:xfrm>
                  <a:off x="3572825" y="5210174"/>
                  <a:ext cx="64008" cy="4654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1FDA82C8-889A-4085-A913-4805FBFE1178}"/>
                    </a:ext>
                  </a:extLst>
                </p:cNvPr>
                <p:cNvSpPr/>
                <p:nvPr/>
              </p:nvSpPr>
              <p:spPr>
                <a:xfrm>
                  <a:off x="4107021" y="5025198"/>
                  <a:ext cx="64008" cy="6504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A4FBE81C-FD74-4C75-B922-E1ECA1B4E3E6}"/>
                    </a:ext>
                  </a:extLst>
                </p:cNvPr>
                <p:cNvSpPr/>
                <p:nvPr/>
              </p:nvSpPr>
              <p:spPr>
                <a:xfrm>
                  <a:off x="4663883" y="4729163"/>
                  <a:ext cx="64008" cy="94646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BADB9BE4-1DE9-4B07-A619-29677C8C62F7}"/>
                    </a:ext>
                  </a:extLst>
                </p:cNvPr>
                <p:cNvSpPr/>
                <p:nvPr/>
              </p:nvSpPr>
              <p:spPr>
                <a:xfrm>
                  <a:off x="5192885" y="4313998"/>
                  <a:ext cx="64008" cy="136163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E118BCB7-DB6B-4D39-8345-4E3CE373E8BF}"/>
                    </a:ext>
                  </a:extLst>
                </p:cNvPr>
                <p:cNvSpPr/>
                <p:nvPr/>
              </p:nvSpPr>
              <p:spPr>
                <a:xfrm>
                  <a:off x="5731474" y="3793331"/>
                  <a:ext cx="64008" cy="188229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1AB1352F-04DB-4E4C-B887-374128CAB71C}"/>
                    </a:ext>
                  </a:extLst>
                </p:cNvPr>
                <p:cNvSpPr/>
                <p:nvPr/>
              </p:nvSpPr>
              <p:spPr>
                <a:xfrm>
                  <a:off x="6270431" y="3130550"/>
                  <a:ext cx="64008" cy="25450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63291231-72FC-4664-AB49-24E04EE858BB}"/>
                    </a:ext>
                  </a:extLst>
                </p:cNvPr>
                <p:cNvSpPr/>
                <p:nvPr/>
              </p:nvSpPr>
              <p:spPr>
                <a:xfrm>
                  <a:off x="6539865" y="2791584"/>
                  <a:ext cx="64008" cy="288404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4AA10CB-F16D-4664-9FD5-2B5D0A6179EB}"/>
                    </a:ext>
                  </a:extLst>
                </p:cNvPr>
                <p:cNvSpPr/>
                <p:nvPr/>
              </p:nvSpPr>
              <p:spPr>
                <a:xfrm>
                  <a:off x="6000555" y="3479801"/>
                  <a:ext cx="64008" cy="219583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>
                  <a:extLst>
                    <a:ext uri="{FF2B5EF4-FFF2-40B4-BE49-F238E27FC236}">
                      <a16:creationId xmlns:a16="http://schemas.microsoft.com/office/drawing/2014/main" id="{DBC525E7-7441-4B16-BF04-AFE60612C7DC}"/>
                    </a:ext>
                  </a:extLst>
                </p:cNvPr>
                <p:cNvSpPr/>
                <p:nvPr/>
              </p:nvSpPr>
              <p:spPr>
                <a:xfrm>
                  <a:off x="5459471" y="4086225"/>
                  <a:ext cx="64008" cy="15894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B76185EC-D78D-483D-88E4-AA4664135B04}"/>
                    </a:ext>
                  </a:extLst>
                </p:cNvPr>
                <p:cNvSpPr/>
                <p:nvPr/>
              </p:nvSpPr>
              <p:spPr>
                <a:xfrm>
                  <a:off x="4938288" y="4543425"/>
                  <a:ext cx="64008" cy="11322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B8EBC089-0D3D-4FA2-86F8-CE0B1C360FEA}"/>
                    </a:ext>
                  </a:extLst>
                </p:cNvPr>
                <p:cNvSpPr/>
                <p:nvPr/>
              </p:nvSpPr>
              <p:spPr>
                <a:xfrm>
                  <a:off x="4392783" y="4891088"/>
                  <a:ext cx="64008" cy="78454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6F32610A-C5A6-49E1-9565-C11A66887501}"/>
                    </a:ext>
                  </a:extLst>
                </p:cNvPr>
                <p:cNvSpPr/>
                <p:nvPr/>
              </p:nvSpPr>
              <p:spPr>
                <a:xfrm>
                  <a:off x="3849054" y="5133974"/>
                  <a:ext cx="64008" cy="5416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A85521C8-6915-40B0-8C33-6E74C2445E5B}"/>
                    </a:ext>
                  </a:extLst>
                </p:cNvPr>
                <p:cNvSpPr/>
                <p:nvPr/>
              </p:nvSpPr>
              <p:spPr>
                <a:xfrm>
                  <a:off x="3295125" y="5248275"/>
                  <a:ext cx="64008" cy="42735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9469D366-C66C-4471-8739-3D14C30F517E}"/>
                    </a:ext>
                  </a:extLst>
                </p:cNvPr>
                <p:cNvSpPr/>
                <p:nvPr/>
              </p:nvSpPr>
              <p:spPr>
                <a:xfrm>
                  <a:off x="3154622" y="5267326"/>
                  <a:ext cx="64008" cy="4083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EC33AA19-151C-4330-B770-16B80F661048}"/>
                    </a:ext>
                  </a:extLst>
                </p:cNvPr>
                <p:cNvSpPr/>
                <p:nvPr/>
              </p:nvSpPr>
              <p:spPr>
                <a:xfrm>
                  <a:off x="3706178" y="5167312"/>
                  <a:ext cx="64008" cy="5083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E94B26DA-ECB8-4805-9525-7142872D395C}"/>
                    </a:ext>
                  </a:extLst>
                </p:cNvPr>
                <p:cNvSpPr/>
                <p:nvPr/>
              </p:nvSpPr>
              <p:spPr>
                <a:xfrm>
                  <a:off x="4249897" y="4969668"/>
                  <a:ext cx="64008" cy="70596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7557B24B-2BBF-469E-AB6C-2563C40BC4F3}"/>
                    </a:ext>
                  </a:extLst>
                </p:cNvPr>
                <p:cNvSpPr/>
                <p:nvPr/>
              </p:nvSpPr>
              <p:spPr>
                <a:xfrm>
                  <a:off x="4800761" y="4645819"/>
                  <a:ext cx="64008" cy="10298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1DC4CDF6-9F11-4212-B838-53609C454B14}"/>
                    </a:ext>
                  </a:extLst>
                </p:cNvPr>
                <p:cNvSpPr/>
                <p:nvPr/>
              </p:nvSpPr>
              <p:spPr>
                <a:xfrm>
                  <a:off x="5322268" y="4200525"/>
                  <a:ext cx="64008" cy="14751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114">
                  <a:extLst>
                    <a:ext uri="{FF2B5EF4-FFF2-40B4-BE49-F238E27FC236}">
                      <a16:creationId xmlns:a16="http://schemas.microsoft.com/office/drawing/2014/main" id="{7EA63A55-6E29-46D8-B670-A58A52C8EA94}"/>
                    </a:ext>
                  </a:extLst>
                </p:cNvPr>
                <p:cNvSpPr/>
                <p:nvPr/>
              </p:nvSpPr>
              <p:spPr>
                <a:xfrm>
                  <a:off x="5864824" y="3645694"/>
                  <a:ext cx="64008" cy="20299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>
                  <a:extLst>
                    <a:ext uri="{FF2B5EF4-FFF2-40B4-BE49-F238E27FC236}">
                      <a16:creationId xmlns:a16="http://schemas.microsoft.com/office/drawing/2014/main" id="{00866CAE-40D0-4D8E-BFD4-6C12BD0E5CAD}"/>
                    </a:ext>
                  </a:extLst>
                </p:cNvPr>
                <p:cNvSpPr/>
                <p:nvPr/>
              </p:nvSpPr>
              <p:spPr>
                <a:xfrm>
                  <a:off x="6403781" y="2990850"/>
                  <a:ext cx="64008" cy="268478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36202E92-E8D3-4F19-B431-5729304A1E79}"/>
                    </a:ext>
                  </a:extLst>
                </p:cNvPr>
                <p:cNvSpPr/>
                <p:nvPr/>
              </p:nvSpPr>
              <p:spPr>
                <a:xfrm>
                  <a:off x="6670040" y="2619375"/>
                  <a:ext cx="64008" cy="305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>
                  <a:extLst>
                    <a:ext uri="{FF2B5EF4-FFF2-40B4-BE49-F238E27FC236}">
                      <a16:creationId xmlns:a16="http://schemas.microsoft.com/office/drawing/2014/main" id="{B092651F-C69C-4E11-9E1E-929C82E015F1}"/>
                    </a:ext>
                  </a:extLst>
                </p:cNvPr>
                <p:cNvSpPr/>
                <p:nvPr/>
              </p:nvSpPr>
              <p:spPr>
                <a:xfrm>
                  <a:off x="6133112" y="3328988"/>
                  <a:ext cx="64008" cy="234664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2A60942B-F1AF-4D4E-AABE-8CCE0B777A46}"/>
                    </a:ext>
                  </a:extLst>
                </p:cNvPr>
                <p:cNvSpPr/>
                <p:nvPr/>
              </p:nvSpPr>
              <p:spPr>
                <a:xfrm>
                  <a:off x="5594408" y="3929063"/>
                  <a:ext cx="64008" cy="174656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0" name="Rectangle 119">
                  <a:extLst>
                    <a:ext uri="{FF2B5EF4-FFF2-40B4-BE49-F238E27FC236}">
                      <a16:creationId xmlns:a16="http://schemas.microsoft.com/office/drawing/2014/main" id="{41EC4705-9921-4042-989F-D40E68C3F399}"/>
                    </a:ext>
                  </a:extLst>
                </p:cNvPr>
                <p:cNvSpPr/>
                <p:nvPr/>
              </p:nvSpPr>
              <p:spPr>
                <a:xfrm>
                  <a:off x="5069837" y="4436269"/>
                  <a:ext cx="64008" cy="123936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>
                  <a:extLst>
                    <a:ext uri="{FF2B5EF4-FFF2-40B4-BE49-F238E27FC236}">
                      <a16:creationId xmlns:a16="http://schemas.microsoft.com/office/drawing/2014/main" id="{9956D049-A833-4BFC-9678-966E2010482A}"/>
                    </a:ext>
                  </a:extLst>
                </p:cNvPr>
                <p:cNvSpPr/>
                <p:nvPr/>
              </p:nvSpPr>
              <p:spPr>
                <a:xfrm>
                  <a:off x="4532472" y="4817268"/>
                  <a:ext cx="64008" cy="858361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>
                  <a:extLst>
                    <a:ext uri="{FF2B5EF4-FFF2-40B4-BE49-F238E27FC236}">
                      <a16:creationId xmlns:a16="http://schemas.microsoft.com/office/drawing/2014/main" id="{EF963921-E3B3-4E66-AD5A-4CA16F498B2B}"/>
                    </a:ext>
                  </a:extLst>
                </p:cNvPr>
                <p:cNvSpPr/>
                <p:nvPr/>
              </p:nvSpPr>
              <p:spPr>
                <a:xfrm>
                  <a:off x="3981611" y="5081588"/>
                  <a:ext cx="64008" cy="59404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id="{B243F053-08CD-44E7-8480-87551786CB21}"/>
                    </a:ext>
                  </a:extLst>
                </p:cNvPr>
                <p:cNvSpPr/>
                <p:nvPr/>
              </p:nvSpPr>
              <p:spPr>
                <a:xfrm>
                  <a:off x="3433237" y="5231606"/>
                  <a:ext cx="64008" cy="44402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A591A204-C3E2-4228-94C7-DD1618718839}"/>
                  </a:ext>
                </a:extLst>
              </p:cNvPr>
              <p:cNvSpPr/>
              <p:nvPr/>
            </p:nvSpPr>
            <p:spPr>
              <a:xfrm>
                <a:off x="3350260" y="1588673"/>
                <a:ext cx="301244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Divide the partitions into even smaller sizes for a better estimate</a:t>
                </a:r>
              </a:p>
            </p:txBody>
          </p:sp>
        </p:grpSp>
      </p:grpSp>
      <p:sp>
        <p:nvSpPr>
          <p:cNvPr id="64" name="Title 1">
            <a:extLst>
              <a:ext uri="{FF2B5EF4-FFF2-40B4-BE49-F238E27FC236}">
                <a16:creationId xmlns:a16="http://schemas.microsoft.com/office/drawing/2014/main" id="{F1FB0706-205C-4EF2-98AB-51202811E131}"/>
              </a:ext>
            </a:extLst>
          </p:cNvPr>
          <p:cNvSpPr txBox="1">
            <a:spLocks/>
          </p:cNvSpPr>
          <p:nvPr/>
        </p:nvSpPr>
        <p:spPr>
          <a:xfrm>
            <a:off x="761740" y="15494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100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100" dirty="0"/>
              <a:t>Estimation of area using rectangular approximation </a:t>
            </a:r>
            <a:br>
              <a:rPr lang="en-US" altLang="en-US" sz="2800" dirty="0"/>
            </a:br>
            <a:r>
              <a:rPr lang="en-US" altLang="en-US" sz="2700" dirty="0">
                <a:solidFill>
                  <a:schemeClr val="accent2"/>
                </a:solidFill>
              </a:rPr>
              <a:t>Function varies over time</a:t>
            </a:r>
            <a:endParaRPr lang="en-US" sz="27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35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F365137-23F7-40ED-B9B3-94FE3D10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39D65-C808-4A7B-95B9-531FD8D6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94" y="1178052"/>
            <a:ext cx="5777316" cy="45018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8000" dirty="0">
                <a:solidFill>
                  <a:schemeClr val="bg1"/>
                </a:solidFill>
              </a:rPr>
              <a:t>Finding Reimann Sums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67C92-F341-4E42-ACC2-9357E9B61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2511" y="1178052"/>
            <a:ext cx="2912195" cy="45018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>
                <a:solidFill>
                  <a:schemeClr val="bg1"/>
                </a:solidFill>
              </a:rPr>
              <a:t>Estimation of area using rectangular approximation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71116"/>
            <a:ext cx="0" cy="2715768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>
            <a:extLst>
              <a:ext uri="{FF2B5EF4-FFF2-40B4-BE49-F238E27FC236}">
                <a16:creationId xmlns:a16="http://schemas.microsoft.com/office/drawing/2014/main" id="{3828C5CE-7912-409F-974A-D45F487D13E7}"/>
              </a:ext>
            </a:extLst>
          </p:cNvPr>
          <p:cNvSpPr txBox="1">
            <a:spLocks/>
          </p:cNvSpPr>
          <p:nvPr/>
        </p:nvSpPr>
        <p:spPr>
          <a:xfrm>
            <a:off x="1550979" y="2928749"/>
            <a:ext cx="7766936" cy="26538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4400" dirty="0">
                <a:solidFill>
                  <a:schemeClr val="accent2"/>
                </a:solidFill>
              </a:rPr>
              <a:t>Function is a constant </a:t>
            </a:r>
          </a:p>
        </p:txBody>
      </p:sp>
    </p:spTree>
    <p:extLst>
      <p:ext uri="{BB962C8B-B14F-4D97-AF65-F5344CB8AC3E}">
        <p14:creationId xmlns:p14="http://schemas.microsoft.com/office/powerpoint/2010/main" val="16382485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A625D-3847-4592-8E34-AAF1B58158C5}"/>
              </a:ext>
            </a:extLst>
          </p:cNvPr>
          <p:cNvSpPr txBox="1">
            <a:spLocks/>
          </p:cNvSpPr>
          <p:nvPr/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B38A9D7-9D6F-4DA6-A7DE-80CDB4C09DB3}"/>
              </a:ext>
            </a:extLst>
          </p:cNvPr>
          <p:cNvGrpSpPr/>
          <p:nvPr/>
        </p:nvGrpSpPr>
        <p:grpSpPr>
          <a:xfrm>
            <a:off x="2721292" y="2000250"/>
            <a:ext cx="5438775" cy="4129802"/>
            <a:chOff x="3376612" y="1390650"/>
            <a:chExt cx="5438775" cy="412980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2EDDE73-81B7-4029-83A8-7C3286B0543C}"/>
                </a:ext>
              </a:extLst>
            </p:cNvPr>
            <p:cNvGrpSpPr/>
            <p:nvPr/>
          </p:nvGrpSpPr>
          <p:grpSpPr>
            <a:xfrm>
              <a:off x="3376612" y="1390650"/>
              <a:ext cx="5438775" cy="4076700"/>
              <a:chOff x="3376612" y="1390650"/>
              <a:chExt cx="5438775" cy="4076700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6848082C-A71D-458C-A822-54C6BB447D27}"/>
                  </a:ext>
                </a:extLst>
              </p:cNvPr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6612" y="1390650"/>
                <a:ext cx="5438775" cy="4076700"/>
              </a:xfrm>
              <a:prstGeom prst="rect">
                <a:avLst/>
              </a:prstGeom>
            </p:spPr>
          </p:pic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886136EF-8C37-4F5A-9C9D-3E1431123C97}"/>
                  </a:ext>
                </a:extLst>
              </p:cNvPr>
              <p:cNvSpPr/>
              <p:nvPr/>
            </p:nvSpPr>
            <p:spPr>
              <a:xfrm>
                <a:off x="5178829" y="1795548"/>
                <a:ext cx="2532611" cy="31422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B29DEAD-45C3-4286-94EE-CFE6C6B023F4}"/>
                </a:ext>
              </a:extLst>
            </p:cNvPr>
            <p:cNvSpPr txBox="1"/>
            <p:nvPr/>
          </p:nvSpPr>
          <p:spPr>
            <a:xfrm>
              <a:off x="5013960" y="5151120"/>
              <a:ext cx="2926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sz="1400" dirty="0"/>
                <a:t>a                                             b</a:t>
              </a: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C259B80B-A35C-41A8-BDC8-55C869BD7F13}"/>
              </a:ext>
            </a:extLst>
          </p:cNvPr>
          <p:cNvSpPr txBox="1">
            <a:spLocks/>
          </p:cNvSpPr>
          <p:nvPr/>
        </p:nvSpPr>
        <p:spPr>
          <a:xfrm>
            <a:off x="733604" y="145366"/>
            <a:ext cx="8596668" cy="1320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Reimann Sums</a:t>
            </a:r>
            <a:br>
              <a:rPr lang="en-US"/>
            </a:br>
            <a:r>
              <a:rPr lang="en-US" altLang="en-US" sz="2800"/>
              <a:t>Estimation of area using rectangular approximation </a:t>
            </a:r>
            <a:br>
              <a:rPr lang="en-US" altLang="en-US" sz="2800"/>
            </a:br>
            <a:r>
              <a:rPr lang="en-US" altLang="en-US">
                <a:solidFill>
                  <a:schemeClr val="accent2"/>
                </a:solidFill>
              </a:rPr>
              <a:t>Function is a constant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F548A6-4227-4112-92DA-C7E7D1BFA582}"/>
              </a:ext>
            </a:extLst>
          </p:cNvPr>
          <p:cNvSpPr txBox="1"/>
          <p:nvPr/>
        </p:nvSpPr>
        <p:spPr>
          <a:xfrm>
            <a:off x="2349304" y="6189784"/>
            <a:ext cx="777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Example: The distance traveled in 4 hours by a tow boat traveling 5 miles per hour</a:t>
            </a:r>
          </a:p>
        </p:txBody>
      </p:sp>
    </p:spTree>
    <p:extLst>
      <p:ext uri="{BB962C8B-B14F-4D97-AF65-F5344CB8AC3E}">
        <p14:creationId xmlns:p14="http://schemas.microsoft.com/office/powerpoint/2010/main" val="2797233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920B1-CD26-48CB-8C61-D2DBDA1BE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40" y="24384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800" dirty="0"/>
              <a:t>Estimation of area using rectangular approximation </a:t>
            </a:r>
            <a:br>
              <a:rPr lang="en-US" altLang="en-US" sz="2800" dirty="0"/>
            </a:br>
            <a:r>
              <a:rPr lang="en-US" altLang="en-US" dirty="0">
                <a:solidFill>
                  <a:schemeClr val="accent2"/>
                </a:solidFill>
              </a:rPr>
              <a:t>Function is a constant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A04F-337D-4AA5-AD7B-3F1DC796C6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9FB6DCF-1CB5-4CD3-A457-37531BF24E1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76655" y="2753084"/>
                <a:ext cx="4851947" cy="3200400"/>
              </a:xfrm>
            </p:spPr>
            <p:txBody>
              <a:bodyPr>
                <a:norm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en-US" dirty="0"/>
                  <a:t>Graph the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)=5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Identify the domain for area (a to b)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Divide the domain area under the curve into rectangles of equal width (partitions)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Find the area of each rectangle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Compute the sum of the areas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9FB6DCF-1CB5-4CD3-A457-37531BF24E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76655" y="2753084"/>
                <a:ext cx="4851947" cy="3200400"/>
              </a:xfrm>
              <a:blipFill>
                <a:blip r:embed="rId2"/>
                <a:stretch>
                  <a:fillRect l="-2010" t="-3619" r="-5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828B37A9-DCB9-4313-B530-EC2DF23E26E2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014898" y="2820515"/>
            <a:ext cx="3850120" cy="270744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74912DC-230C-4A98-98FD-78F2F2E83C33}"/>
              </a:ext>
            </a:extLst>
          </p:cNvPr>
          <p:cNvSpPr/>
          <p:nvPr/>
        </p:nvSpPr>
        <p:spPr>
          <a:xfrm>
            <a:off x="7272998" y="3075708"/>
            <a:ext cx="1817610" cy="212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B38F9176-EC32-4F9C-A2EE-DF5583B2C1EC}"/>
              </a:ext>
            </a:extLst>
          </p:cNvPr>
          <p:cNvSpPr txBox="1">
            <a:spLocks/>
          </p:cNvSpPr>
          <p:nvPr/>
        </p:nvSpPr>
        <p:spPr>
          <a:xfrm>
            <a:off x="5915446" y="5589983"/>
            <a:ext cx="4185618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Function constant over 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6A2127-1BF2-4F27-86EE-183E206EE9F0}"/>
              </a:ext>
            </a:extLst>
          </p:cNvPr>
          <p:cNvSpPr txBox="1"/>
          <p:nvPr/>
        </p:nvSpPr>
        <p:spPr>
          <a:xfrm>
            <a:off x="7128803" y="5212080"/>
            <a:ext cx="217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/>
              <a:t>a                                           b</a:t>
            </a:r>
          </a:p>
        </p:txBody>
      </p:sp>
    </p:spTree>
    <p:extLst>
      <p:ext uri="{BB962C8B-B14F-4D97-AF65-F5344CB8AC3E}">
        <p14:creationId xmlns:p14="http://schemas.microsoft.com/office/powerpoint/2010/main" val="3890740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A625D-3847-4592-8E34-AAF1B58158C5}"/>
              </a:ext>
            </a:extLst>
          </p:cNvPr>
          <p:cNvSpPr txBox="1">
            <a:spLocks/>
          </p:cNvSpPr>
          <p:nvPr/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1D0C97-854E-4161-BF24-25B992AEE343}"/>
              </a:ext>
            </a:extLst>
          </p:cNvPr>
          <p:cNvSpPr/>
          <p:nvPr/>
        </p:nvSpPr>
        <p:spPr>
          <a:xfrm>
            <a:off x="8087411" y="1937211"/>
            <a:ext cx="256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 Graph the function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758A75-ABDD-4E33-88B5-B2F19C73051F}"/>
              </a:ext>
            </a:extLst>
          </p:cNvPr>
          <p:cNvSpPr/>
          <p:nvPr/>
        </p:nvSpPr>
        <p:spPr>
          <a:xfrm>
            <a:off x="1198196" y="6211669"/>
            <a:ext cx="43107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n-US" dirty="0"/>
              <a:t>Identify the domain for area (a to b)</a:t>
            </a:r>
          </a:p>
          <a:p>
            <a:r>
              <a:rPr lang="en-US" dirty="0"/>
              <a:t> a = 2; b= 6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2EDDE73-81B7-4029-83A8-7C3286B0543C}"/>
              </a:ext>
            </a:extLst>
          </p:cNvPr>
          <p:cNvGrpSpPr/>
          <p:nvPr/>
        </p:nvGrpSpPr>
        <p:grpSpPr>
          <a:xfrm>
            <a:off x="2721292" y="2000250"/>
            <a:ext cx="5438775" cy="4076700"/>
            <a:chOff x="3376612" y="1390650"/>
            <a:chExt cx="5438775" cy="40767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6848082C-A71D-458C-A822-54C6BB447D27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376612" y="1390650"/>
              <a:ext cx="5438775" cy="4076700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86136EF-8C37-4F5A-9C9D-3E1431123C97}"/>
                </a:ext>
              </a:extLst>
            </p:cNvPr>
            <p:cNvSpPr/>
            <p:nvPr/>
          </p:nvSpPr>
          <p:spPr>
            <a:xfrm>
              <a:off x="5178829" y="1795548"/>
              <a:ext cx="2532611" cy="31422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B29DEAD-45C3-4286-94EE-CFE6C6B023F4}"/>
              </a:ext>
            </a:extLst>
          </p:cNvPr>
          <p:cNvSpPr txBox="1"/>
          <p:nvPr/>
        </p:nvSpPr>
        <p:spPr>
          <a:xfrm>
            <a:off x="4358640" y="5760720"/>
            <a:ext cx="292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/>
              <a:t>a                                             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B09EB1-B391-48AC-B277-B7452EEB29B2}"/>
              </a:ext>
            </a:extLst>
          </p:cNvPr>
          <p:cNvSpPr/>
          <p:nvPr/>
        </p:nvSpPr>
        <p:spPr>
          <a:xfrm>
            <a:off x="171157" y="2458721"/>
            <a:ext cx="3093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dirty="0"/>
              <a:t>Divide the domain area under the curve into rectangles of equal width (partitions)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FAAEA6-03C1-4BB2-82F2-02522CD24389}"/>
              </a:ext>
            </a:extLst>
          </p:cNvPr>
          <p:cNvCxnSpPr>
            <a:cxnSpLocks/>
          </p:cNvCxnSpPr>
          <p:nvPr/>
        </p:nvCxnSpPr>
        <p:spPr>
          <a:xfrm>
            <a:off x="4541520" y="2392680"/>
            <a:ext cx="0" cy="315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3EF329D-69AC-474D-ABD7-48C5941E62F6}"/>
              </a:ext>
            </a:extLst>
          </p:cNvPr>
          <p:cNvCxnSpPr>
            <a:cxnSpLocks/>
          </p:cNvCxnSpPr>
          <p:nvPr/>
        </p:nvCxnSpPr>
        <p:spPr>
          <a:xfrm>
            <a:off x="5166360" y="2392680"/>
            <a:ext cx="0" cy="315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C92A6EC-E9B8-42E1-B70E-A161CD9D0DC5}"/>
              </a:ext>
            </a:extLst>
          </p:cNvPr>
          <p:cNvCxnSpPr>
            <a:cxnSpLocks/>
          </p:cNvCxnSpPr>
          <p:nvPr/>
        </p:nvCxnSpPr>
        <p:spPr>
          <a:xfrm>
            <a:off x="5806440" y="2377440"/>
            <a:ext cx="0" cy="315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F88865-D6C9-46E9-A706-047567DB1413}"/>
              </a:ext>
            </a:extLst>
          </p:cNvPr>
          <p:cNvCxnSpPr>
            <a:cxnSpLocks/>
          </p:cNvCxnSpPr>
          <p:nvPr/>
        </p:nvCxnSpPr>
        <p:spPr>
          <a:xfrm>
            <a:off x="6385560" y="2392680"/>
            <a:ext cx="0" cy="315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65BCFFE-0D4F-4050-91C6-33409A1E3F04}"/>
              </a:ext>
            </a:extLst>
          </p:cNvPr>
          <p:cNvCxnSpPr>
            <a:cxnSpLocks/>
          </p:cNvCxnSpPr>
          <p:nvPr/>
        </p:nvCxnSpPr>
        <p:spPr>
          <a:xfrm>
            <a:off x="7040880" y="2392680"/>
            <a:ext cx="0" cy="31546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row: U-Turn 29">
            <a:extLst>
              <a:ext uri="{FF2B5EF4-FFF2-40B4-BE49-F238E27FC236}">
                <a16:creationId xmlns:a16="http://schemas.microsoft.com/office/drawing/2014/main" id="{378C9B84-3A3C-4098-8A7E-5A17501C6442}"/>
              </a:ext>
            </a:extLst>
          </p:cNvPr>
          <p:cNvSpPr/>
          <p:nvPr/>
        </p:nvSpPr>
        <p:spPr>
          <a:xfrm>
            <a:off x="2316480" y="1828800"/>
            <a:ext cx="2743200" cy="6553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Arrow: U-Turn 32">
            <a:extLst>
              <a:ext uri="{FF2B5EF4-FFF2-40B4-BE49-F238E27FC236}">
                <a16:creationId xmlns:a16="http://schemas.microsoft.com/office/drawing/2014/main" id="{1BBA1B0B-8B1C-49CE-994F-9B462C3BE5B7}"/>
              </a:ext>
            </a:extLst>
          </p:cNvPr>
          <p:cNvSpPr/>
          <p:nvPr/>
        </p:nvSpPr>
        <p:spPr>
          <a:xfrm>
            <a:off x="2316480" y="1828800"/>
            <a:ext cx="3413760" cy="6553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Arrow: U-Turn 33">
            <a:extLst>
              <a:ext uri="{FF2B5EF4-FFF2-40B4-BE49-F238E27FC236}">
                <a16:creationId xmlns:a16="http://schemas.microsoft.com/office/drawing/2014/main" id="{7D55F367-34B3-4B91-B07E-26063CDF199E}"/>
              </a:ext>
            </a:extLst>
          </p:cNvPr>
          <p:cNvSpPr/>
          <p:nvPr/>
        </p:nvSpPr>
        <p:spPr>
          <a:xfrm>
            <a:off x="2316480" y="1828800"/>
            <a:ext cx="3992880" cy="6553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Arrow: U-Turn 34">
            <a:extLst>
              <a:ext uri="{FF2B5EF4-FFF2-40B4-BE49-F238E27FC236}">
                <a16:creationId xmlns:a16="http://schemas.microsoft.com/office/drawing/2014/main" id="{E9F8B0C3-E438-49D1-B3B8-3E60EA12C14D}"/>
              </a:ext>
            </a:extLst>
          </p:cNvPr>
          <p:cNvSpPr/>
          <p:nvPr/>
        </p:nvSpPr>
        <p:spPr>
          <a:xfrm>
            <a:off x="2316480" y="1828800"/>
            <a:ext cx="4602480" cy="65532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U-Turn 11">
            <a:extLst>
              <a:ext uri="{FF2B5EF4-FFF2-40B4-BE49-F238E27FC236}">
                <a16:creationId xmlns:a16="http://schemas.microsoft.com/office/drawing/2014/main" id="{38114BCA-0EBC-4E1F-9869-701BAD9E2E22}"/>
              </a:ext>
            </a:extLst>
          </p:cNvPr>
          <p:cNvSpPr/>
          <p:nvPr/>
        </p:nvSpPr>
        <p:spPr>
          <a:xfrm rot="10800000">
            <a:off x="7821637" y="2307102"/>
            <a:ext cx="1308295" cy="422031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C4A26070-E3BC-44C1-8F8D-2C3B0DDE47D7}"/>
              </a:ext>
            </a:extLst>
          </p:cNvPr>
          <p:cNvSpPr/>
          <p:nvPr/>
        </p:nvSpPr>
        <p:spPr>
          <a:xfrm>
            <a:off x="3376244" y="5922498"/>
            <a:ext cx="1041010" cy="36576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ECECF70C-A9C4-48CD-AC2C-D8E7931458B6}"/>
              </a:ext>
            </a:extLst>
          </p:cNvPr>
          <p:cNvSpPr txBox="1">
            <a:spLocks/>
          </p:cNvSpPr>
          <p:nvPr/>
        </p:nvSpPr>
        <p:spPr>
          <a:xfrm>
            <a:off x="775808" y="131299"/>
            <a:ext cx="8596668" cy="13208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Reimann Sums</a:t>
            </a:r>
            <a:br>
              <a:rPr lang="en-US"/>
            </a:br>
            <a:r>
              <a:rPr lang="en-US" altLang="en-US" sz="2800"/>
              <a:t>Estimation of area using rectangular approximation </a:t>
            </a:r>
            <a:br>
              <a:rPr lang="en-US" altLang="en-US" sz="2800"/>
            </a:br>
            <a:r>
              <a:rPr lang="en-US" altLang="en-US">
                <a:solidFill>
                  <a:schemeClr val="accent2"/>
                </a:solidFill>
              </a:rPr>
              <a:t>Function is a constant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2F2674B-5A06-40C7-85C9-A8F0B9526EC2}"/>
              </a:ext>
            </a:extLst>
          </p:cNvPr>
          <p:cNvSpPr/>
          <p:nvPr/>
        </p:nvSpPr>
        <p:spPr>
          <a:xfrm>
            <a:off x="4565305" y="3643345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❶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F2D660-4944-482E-81DB-C4B4369A1237}"/>
              </a:ext>
            </a:extLst>
          </p:cNvPr>
          <p:cNvSpPr/>
          <p:nvPr/>
        </p:nvSpPr>
        <p:spPr>
          <a:xfrm>
            <a:off x="5184283" y="3643345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❷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4C6E353-712C-4D81-8715-8DB81182DE93}"/>
              </a:ext>
            </a:extLst>
          </p:cNvPr>
          <p:cNvSpPr/>
          <p:nvPr/>
        </p:nvSpPr>
        <p:spPr>
          <a:xfrm>
            <a:off x="5817329" y="3643345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❸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E3062F-F5A0-435B-B356-808B69511980}"/>
              </a:ext>
            </a:extLst>
          </p:cNvPr>
          <p:cNvSpPr/>
          <p:nvPr/>
        </p:nvSpPr>
        <p:spPr>
          <a:xfrm>
            <a:off x="6492579" y="3643345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813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0" grpId="0" animBg="1"/>
      <p:bldP spid="33" grpId="0" animBg="1"/>
      <p:bldP spid="34" grpId="0" animBg="1"/>
      <p:bldP spid="35" grpId="0" animBg="1"/>
      <p:bldP spid="12" grpId="0" animBg="1"/>
      <p:bldP spid="15" grpId="0" animBg="1"/>
      <p:bldP spid="23" grpId="0"/>
      <p:bldP spid="28" grpId="0"/>
      <p:bldP spid="29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B159A779-E370-4D38-86E8-7716928EF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876" y="21570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Reimann Sums</a:t>
            </a:r>
            <a:br>
              <a:rPr lang="en-US" dirty="0"/>
            </a:br>
            <a:r>
              <a:rPr lang="en-US" altLang="en-US" sz="2800" dirty="0"/>
              <a:t>Estimation of area using rectangular approximation </a:t>
            </a:r>
            <a:br>
              <a:rPr lang="en-US" altLang="en-US" sz="2800" dirty="0"/>
            </a:br>
            <a:r>
              <a:rPr lang="en-US" altLang="en-US" dirty="0">
                <a:solidFill>
                  <a:schemeClr val="accent2"/>
                </a:solidFill>
              </a:rPr>
              <a:t>Function is a constant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CA04F-337D-4AA5-AD7B-3F1DC796C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062507"/>
            <a:ext cx="4185623" cy="576262"/>
          </a:xfrm>
        </p:spPr>
        <p:txBody>
          <a:bodyPr/>
          <a:lstStyle/>
          <a:p>
            <a:r>
              <a:rPr lang="en-US" dirty="0"/>
              <a:t>Calculations: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B6DCF-1CB5-4CD3-A457-37531BF24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745" y="2638769"/>
            <a:ext cx="4185623" cy="3304117"/>
          </a:xfrm>
        </p:spPr>
        <p:txBody>
          <a:bodyPr>
            <a:normAutofit fontScale="92500"/>
          </a:bodyPr>
          <a:lstStyle/>
          <a:p>
            <a:pPr marL="282575" indent="-282575">
              <a:buClrTx/>
              <a:buFont typeface="+mj-lt"/>
              <a:buAutoNum type="arabicPeriod" startAt="4"/>
            </a:pPr>
            <a:r>
              <a:rPr lang="en-US" dirty="0"/>
              <a:t>Find the area of each rectangle</a:t>
            </a:r>
          </a:p>
          <a:p>
            <a:pPr marL="282575" indent="0">
              <a:buNone/>
            </a:pPr>
            <a:r>
              <a:rPr lang="en-US" dirty="0"/>
              <a:t>Area = Width * Height</a:t>
            </a:r>
          </a:p>
          <a:p>
            <a:pPr marL="282575" indent="0">
              <a:buNone/>
            </a:pPr>
            <a:r>
              <a:rPr lang="en-US" dirty="0"/>
              <a:t>Width = 1	Height = 5</a:t>
            </a:r>
          </a:p>
          <a:p>
            <a:pPr marL="282575" indent="0">
              <a:buNone/>
            </a:pPr>
            <a:r>
              <a:rPr lang="en-US" dirty="0"/>
              <a:t>Area = 1 * 5 = 5</a:t>
            </a:r>
          </a:p>
          <a:p>
            <a:pPr marL="233363" indent="-233363">
              <a:buClrTx/>
              <a:buFont typeface="+mj-lt"/>
              <a:buAutoNum type="arabicPeriod" startAt="5"/>
            </a:pPr>
            <a:r>
              <a:rPr lang="en-US" dirty="0"/>
              <a:t>Compute the sum of the areas</a:t>
            </a:r>
          </a:p>
          <a:p>
            <a:pPr marL="398463" indent="-165100">
              <a:buNone/>
            </a:pPr>
            <a:r>
              <a:rPr lang="en-US" dirty="0"/>
              <a:t>Area 1+ Area 2+ Area 3+ Area 4 </a:t>
            </a:r>
          </a:p>
          <a:p>
            <a:pPr marL="233363" indent="-233363">
              <a:buNone/>
            </a:pPr>
            <a:r>
              <a:rPr lang="en-US" dirty="0"/>
              <a:t>= 5 + 5 + 5 + 5  =  20 </a:t>
            </a:r>
            <a:r>
              <a:rPr lang="en-US" dirty="0" err="1"/>
              <a:t>sq</a:t>
            </a:r>
            <a:r>
              <a:rPr lang="en-US" dirty="0"/>
              <a:t> units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96779-A6C7-46A8-B315-B6B7C97DE3B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4912DC-230C-4A98-98FD-78F2F2E83C33}"/>
              </a:ext>
            </a:extLst>
          </p:cNvPr>
          <p:cNvSpPr/>
          <p:nvPr/>
        </p:nvSpPr>
        <p:spPr>
          <a:xfrm>
            <a:off x="6733309" y="3075708"/>
            <a:ext cx="1766455" cy="212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6A2127-1BF2-4F27-86EE-183E206EE9F0}"/>
              </a:ext>
            </a:extLst>
          </p:cNvPr>
          <p:cNvSpPr txBox="1"/>
          <p:nvPr/>
        </p:nvSpPr>
        <p:spPr>
          <a:xfrm>
            <a:off x="6537960" y="5212080"/>
            <a:ext cx="2179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1400" dirty="0"/>
              <a:t>a                               b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CEB7D73-BD5A-4252-A084-8BEBF362B85F}"/>
              </a:ext>
            </a:extLst>
          </p:cNvPr>
          <p:cNvGrpSpPr/>
          <p:nvPr/>
        </p:nvGrpSpPr>
        <p:grpSpPr>
          <a:xfrm>
            <a:off x="4747040" y="2169063"/>
            <a:ext cx="5438775" cy="4129802"/>
            <a:chOff x="2721292" y="2000250"/>
            <a:chExt cx="5438775" cy="412980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D39CABD-60AC-4060-B3B5-453F5C97C5FB}"/>
                </a:ext>
              </a:extLst>
            </p:cNvPr>
            <p:cNvGrpSpPr/>
            <p:nvPr/>
          </p:nvGrpSpPr>
          <p:grpSpPr>
            <a:xfrm>
              <a:off x="2721292" y="2000250"/>
              <a:ext cx="5438775" cy="4129802"/>
              <a:chOff x="3376612" y="1390650"/>
              <a:chExt cx="5438775" cy="4129802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B7F5799-84A1-4F93-862F-6B5072561C6A}"/>
                  </a:ext>
                </a:extLst>
              </p:cNvPr>
              <p:cNvGrpSpPr/>
              <p:nvPr/>
            </p:nvGrpSpPr>
            <p:grpSpPr>
              <a:xfrm>
                <a:off x="3376612" y="1390650"/>
                <a:ext cx="5438775" cy="4076700"/>
                <a:chOff x="3376612" y="1390650"/>
                <a:chExt cx="5438775" cy="4076700"/>
              </a:xfrm>
            </p:grpSpPr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51AF0718-CD7A-4C8B-8FD3-D9CEF7DAF4DB}"/>
                    </a:ext>
                  </a:extLst>
                </p:cNvPr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376612" y="1390650"/>
                  <a:ext cx="5438775" cy="4076700"/>
                </a:xfrm>
                <a:prstGeom prst="rect">
                  <a:avLst/>
                </a:prstGeom>
              </p:spPr>
            </p:pic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9793F698-90C3-4A8E-9580-B087D85BCC84}"/>
                    </a:ext>
                  </a:extLst>
                </p:cNvPr>
                <p:cNvSpPr/>
                <p:nvPr/>
              </p:nvSpPr>
              <p:spPr>
                <a:xfrm>
                  <a:off x="5178829" y="1795548"/>
                  <a:ext cx="2532611" cy="31422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8A8F577-D8C8-4A1F-8755-BC900E3244A4}"/>
                  </a:ext>
                </a:extLst>
              </p:cNvPr>
              <p:cNvSpPr txBox="1"/>
              <p:nvPr/>
            </p:nvSpPr>
            <p:spPr>
              <a:xfrm>
                <a:off x="5013960" y="5151120"/>
                <a:ext cx="29260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 </a:t>
                </a:r>
                <a:r>
                  <a:rPr lang="en-US" sz="1400" dirty="0"/>
                  <a:t>a                                                              b</a:t>
                </a:r>
              </a:p>
            </p:txBody>
          </p:sp>
        </p:grp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A663422-8FB5-4DF6-B8EA-AF58C6B226E7}"/>
                </a:ext>
              </a:extLst>
            </p:cNvPr>
            <p:cNvCxnSpPr>
              <a:cxnSpLocks/>
            </p:cNvCxnSpPr>
            <p:nvPr/>
          </p:nvCxnSpPr>
          <p:spPr>
            <a:xfrm>
              <a:off x="4541520" y="2392680"/>
              <a:ext cx="0" cy="315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7F9D5D4-534A-41D2-A20F-2CEEDE3D19B7}"/>
                </a:ext>
              </a:extLst>
            </p:cNvPr>
            <p:cNvCxnSpPr>
              <a:cxnSpLocks/>
            </p:cNvCxnSpPr>
            <p:nvPr/>
          </p:nvCxnSpPr>
          <p:spPr>
            <a:xfrm>
              <a:off x="5166360" y="2392680"/>
              <a:ext cx="0" cy="315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42796B2-E7C4-40C4-AE37-D660455010F1}"/>
                </a:ext>
              </a:extLst>
            </p:cNvPr>
            <p:cNvCxnSpPr>
              <a:cxnSpLocks/>
            </p:cNvCxnSpPr>
            <p:nvPr/>
          </p:nvCxnSpPr>
          <p:spPr>
            <a:xfrm>
              <a:off x="5806440" y="2377440"/>
              <a:ext cx="0" cy="315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6E0F64C-A143-4662-94A2-B65150EAEA0F}"/>
                </a:ext>
              </a:extLst>
            </p:cNvPr>
            <p:cNvCxnSpPr>
              <a:cxnSpLocks/>
            </p:cNvCxnSpPr>
            <p:nvPr/>
          </p:nvCxnSpPr>
          <p:spPr>
            <a:xfrm>
              <a:off x="6385560" y="2392680"/>
              <a:ext cx="0" cy="315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0E899E-AD4E-4682-BD0D-E02CB426DBE6}"/>
                </a:ext>
              </a:extLst>
            </p:cNvPr>
            <p:cNvCxnSpPr>
              <a:cxnSpLocks/>
            </p:cNvCxnSpPr>
            <p:nvPr/>
          </p:nvCxnSpPr>
          <p:spPr>
            <a:xfrm>
              <a:off x="7040880" y="2392680"/>
              <a:ext cx="0" cy="31546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290DCEE-962D-446F-9D9A-09F5BAFC30E3}"/>
              </a:ext>
            </a:extLst>
          </p:cNvPr>
          <p:cNvSpPr/>
          <p:nvPr/>
        </p:nvSpPr>
        <p:spPr>
          <a:xfrm>
            <a:off x="6610236" y="379297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❶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52AA1-759E-4FD0-A83D-4A5F7BB83F39}"/>
              </a:ext>
            </a:extLst>
          </p:cNvPr>
          <p:cNvSpPr/>
          <p:nvPr/>
        </p:nvSpPr>
        <p:spPr>
          <a:xfrm>
            <a:off x="7229214" y="379297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❷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07956-1C44-4E4D-8427-31549F4B1972}"/>
              </a:ext>
            </a:extLst>
          </p:cNvPr>
          <p:cNvSpPr/>
          <p:nvPr/>
        </p:nvSpPr>
        <p:spPr>
          <a:xfrm>
            <a:off x="7862260" y="379297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❸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29A557-8018-4B48-806F-F74EA27CA9BF}"/>
              </a:ext>
            </a:extLst>
          </p:cNvPr>
          <p:cNvSpPr/>
          <p:nvPr/>
        </p:nvSpPr>
        <p:spPr>
          <a:xfrm>
            <a:off x="8537510" y="379297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884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0EBAE0B-DD72-4094-8934-3B46A9142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67C92-F341-4E42-ACC2-9357E9B61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1900" y="4064626"/>
            <a:ext cx="9228201" cy="178817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altLang="en-US" sz="2800">
                <a:solidFill>
                  <a:srgbClr val="FFFFFF"/>
                </a:solidFill>
              </a:rPr>
              <a:t>Estimation of area using rectangular approximation</a:t>
            </a:r>
            <a:endParaRPr lang="en-US" sz="28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39D65-C808-4A7B-95B9-531FD8D65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50" y="770467"/>
            <a:ext cx="10782300" cy="32941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</a:rPr>
              <a:t>Finding Reimann Sums</a:t>
            </a:r>
          </a:p>
        </p:txBody>
      </p:sp>
      <p:sp>
        <p:nvSpPr>
          <p:cNvPr id="62" name="Title 1">
            <a:extLst>
              <a:ext uri="{FF2B5EF4-FFF2-40B4-BE49-F238E27FC236}">
                <a16:creationId xmlns:a16="http://schemas.microsoft.com/office/drawing/2014/main" id="{3828C5CE-7912-409F-974A-D45F487D13E7}"/>
              </a:ext>
            </a:extLst>
          </p:cNvPr>
          <p:cNvSpPr txBox="1">
            <a:spLocks/>
          </p:cNvSpPr>
          <p:nvPr/>
        </p:nvSpPr>
        <p:spPr>
          <a:xfrm>
            <a:off x="1550979" y="2928749"/>
            <a:ext cx="7766936" cy="26538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spcAft>
                <a:spcPts val="600"/>
              </a:spcAft>
            </a:pPr>
            <a:r>
              <a:rPr lang="en-US" sz="4400" dirty="0">
                <a:solidFill>
                  <a:schemeClr val="accent2"/>
                </a:solidFill>
              </a:rPr>
              <a:t>Function varies over time</a:t>
            </a:r>
            <a:endParaRPr lang="en-US" sz="4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203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711</Words>
  <Application>Microsoft Office PowerPoint</Application>
  <PresentationFormat>Widescreen</PresentationFormat>
  <Paragraphs>108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Wingdings 3</vt:lpstr>
      <vt:lpstr>Metropolitan</vt:lpstr>
      <vt:lpstr>PowerPoint Presentation</vt:lpstr>
      <vt:lpstr>PowerPoint Presentation</vt:lpstr>
      <vt:lpstr>Estimating Area The Old-Fashioned Way </vt:lpstr>
      <vt:lpstr>Finding Reimann Sums</vt:lpstr>
      <vt:lpstr>PowerPoint Presentation</vt:lpstr>
      <vt:lpstr>Reimann Sums Estimation of area using rectangular approximation  Function is a constant</vt:lpstr>
      <vt:lpstr>PowerPoint Presentation</vt:lpstr>
      <vt:lpstr>Reimann Sums Estimation of area using rectangular approximation  Function is a constant</vt:lpstr>
      <vt:lpstr>Finding Reimann Sums</vt:lpstr>
      <vt:lpstr>PowerPoint Presentation</vt:lpstr>
      <vt:lpstr>Start with something that we know . . .  </vt:lpstr>
      <vt:lpstr>We know how to find the area of a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Baker</dc:creator>
  <cp:lastModifiedBy>Vicki Baker</cp:lastModifiedBy>
  <cp:revision>10</cp:revision>
  <cp:lastPrinted>2020-07-30T09:02:48Z</cp:lastPrinted>
  <dcterms:created xsi:type="dcterms:W3CDTF">2020-07-30T08:39:36Z</dcterms:created>
  <dcterms:modified xsi:type="dcterms:W3CDTF">2020-07-30T09:21:49Z</dcterms:modified>
</cp:coreProperties>
</file>